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  <p:sldMasterId id="2147483830" r:id="rId5"/>
    <p:sldMasterId id="2147483843" r:id="rId6"/>
    <p:sldMasterId id="2147483847" r:id="rId7"/>
    <p:sldMasterId id="2147483851" r:id="rId8"/>
  </p:sldMasterIdLst>
  <p:notesMasterIdLst>
    <p:notesMasterId r:id="rId26"/>
  </p:notesMasterIdLst>
  <p:handoutMasterIdLst>
    <p:handoutMasterId r:id="rId27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/mf+pLzbSMGmp2dMtpfQw==" hashData="K72W+xdy4XY6qZMU70y0Y22Sh+tfcHePqrFOdXnpQ5uS4I0Vwi/3w3xnZ6bZjz2gaSi0l6gXPYUd30KA1Htoc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4953" autoAdjust="0"/>
  </p:normalViewPr>
  <p:slideViewPr>
    <p:cSldViewPr snapToGrid="0" showGuides="1">
      <p:cViewPr varScale="1">
        <p:scale>
          <a:sx n="62" d="100"/>
          <a:sy n="62" d="100"/>
        </p:scale>
        <p:origin x="179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71" d="100"/>
          <a:sy n="171" d="100"/>
        </p:scale>
        <p:origin x="534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D951DE-4340-452E-ADF6-B97CCDD84C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3FEFF-60F7-4479-B020-9A4DC055C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7437-CF6E-483B-BD85-D534E4871F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7A50-C1A1-481A-BE2C-8F5D40F7AE39}" type="slidenum">
              <a:rPr lang="sv-SE" smtClean="0">
                <a:latin typeface="Georgia" panose="02040502050405020303" pitchFamily="18" charset="0"/>
              </a:rPr>
              <a:t>‹#›</a:t>
            </a:fld>
            <a:endParaRPr lang="sv-S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4689C00A-E98B-4D3D-966F-67E40EEA2846}" type="datetimeFigureOut">
              <a:rPr lang="sv-SE" smtClean="0"/>
              <a:pPr/>
              <a:t>2022-02-23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anose="02040502050405020303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fld id="{CDA9542A-FB14-4843-A197-824CFEAE5CF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5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9542A-FB14-4843-A197-824CFEAE5C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32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1" name="Picture 10" descr="Linköpings universitets logotyp - Li.u">
            <a:extLst>
              <a:ext uri="{FF2B5EF4-FFF2-40B4-BE49-F238E27FC236}">
                <a16:creationId xmlns:a16="http://schemas.microsoft.com/office/drawing/2014/main" id="{2A675161-3D60-4934-8CDF-0E3D4A8D3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" y="5610253"/>
            <a:ext cx="3380235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4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85C7-46FC-4066-B9D3-B0D0DB8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516-837E-3C40-BC80-453250E5C1D6}" type="datetime1">
              <a:rPr lang="sv-SE" smtClean="0"/>
              <a:t>2022-02-23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3B8B-54A4-4A15-BB63-FCDC3A44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9CEAC-1427-4BEA-8982-30CAE04D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EE4A903A-F2D3-A242-8BFD-1882D26C2CAA}" type="datetime1">
              <a:rPr lang="sv-SE" smtClean="0"/>
              <a:t>2022-02-23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13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10" name="Picture 9" descr="Logotype">
            <a:extLst>
              <a:ext uri="{FF2B5EF4-FFF2-40B4-BE49-F238E27FC236}">
                <a16:creationId xmlns:a16="http://schemas.microsoft.com/office/drawing/2014/main" id="{44593C68-7ABA-4D9B-BC13-C4AC7ACB96CD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 descr="Linköpings universitets logotyp - Li.u">
            <a:extLst>
              <a:ext uri="{FF2B5EF4-FFF2-40B4-BE49-F238E27FC236}">
                <a16:creationId xmlns:a16="http://schemas.microsoft.com/office/drawing/2014/main" id="{AD5F49A3-8486-4AE6-8EA6-90C3CC56891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9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inköpings universitets logotyp - Li.u">
            <a:extLst>
              <a:ext uri="{FF2B5EF4-FFF2-40B4-BE49-F238E27FC236}">
                <a16:creationId xmlns:a16="http://schemas.microsoft.com/office/drawing/2014/main" id="{FCFA31B6-BC02-4354-A1DB-49F7B0C93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4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933"/>
            <a:ext cx="10515600" cy="4040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Linköpings universitets logotyp - Li.u">
            <a:extLst>
              <a:ext uri="{FF2B5EF4-FFF2-40B4-BE49-F238E27FC236}">
                <a16:creationId xmlns:a16="http://schemas.microsoft.com/office/drawing/2014/main" id="{38E76754-54E4-4E46-A42B-165CB1D04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CBBDCBED-308E-FC46-AEE3-815FA99F7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1723" y="53973"/>
            <a:ext cx="5932706" cy="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D60-9FEA-4061-AE29-F7A1A0AE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4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5936"/>
            <a:ext cx="5181600" cy="40343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35933"/>
            <a:ext cx="5181600" cy="4040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inköpings universitets logotyp - Li.u">
            <a:extLst>
              <a:ext uri="{FF2B5EF4-FFF2-40B4-BE49-F238E27FC236}">
                <a16:creationId xmlns:a16="http://schemas.microsoft.com/office/drawing/2014/main" id="{09F3A704-4A19-43BE-95E7-C2EE1D44A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E7E5E2C6-2E9D-9B44-A8CF-343990152A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1723" y="53973"/>
            <a:ext cx="5932706" cy="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30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3909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63016"/>
            <a:ext cx="5157787" cy="326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93909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763016"/>
            <a:ext cx="5183188" cy="326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inköpings universitets logotyp - Li.u">
            <a:extLst>
              <a:ext uri="{FF2B5EF4-FFF2-40B4-BE49-F238E27FC236}">
                <a16:creationId xmlns:a16="http://schemas.microsoft.com/office/drawing/2014/main" id="{16070C61-E474-42D9-94A1-967A6D1BE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3B0FB5C-5AA4-E941-8E2A-733AB61178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1723" y="53973"/>
            <a:ext cx="5932706" cy="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4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inköpings universitets logotyp - Li.u">
            <a:extLst>
              <a:ext uri="{FF2B5EF4-FFF2-40B4-BE49-F238E27FC236}">
                <a16:creationId xmlns:a16="http://schemas.microsoft.com/office/drawing/2014/main" id="{981D80BE-49D3-48FC-AC64-622528B8A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C6731BB1-0A7D-E94A-8F69-FA485B0F3E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1723" y="53973"/>
            <a:ext cx="5932706" cy="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7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inköpings universitets logotyp - Li.u">
            <a:extLst>
              <a:ext uri="{FF2B5EF4-FFF2-40B4-BE49-F238E27FC236}">
                <a16:creationId xmlns:a16="http://schemas.microsoft.com/office/drawing/2014/main" id="{2EB1136A-B5C1-474E-856C-5B6E55AEC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BD123D72-58AA-4542-B1E5-02CEBB6F3C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1723" y="53973"/>
            <a:ext cx="5932706" cy="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2" name="Picture 11" descr="Linköpings universitets logotyp - Li.u">
            <a:extLst>
              <a:ext uri="{FF2B5EF4-FFF2-40B4-BE49-F238E27FC236}">
                <a16:creationId xmlns:a16="http://schemas.microsoft.com/office/drawing/2014/main" id="{C28FFEF4-4F3A-41C8-A52E-4FD1787D5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" y="5610253"/>
            <a:ext cx="3380235" cy="11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inköpings universitets logotyp - Li.u">
            <a:extLst>
              <a:ext uri="{FF2B5EF4-FFF2-40B4-BE49-F238E27FC236}">
                <a16:creationId xmlns:a16="http://schemas.microsoft.com/office/drawing/2014/main" id="{D90BB542-B2DE-4722-88B8-0ED2E3A96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2B37BA12-CD26-C743-92F8-8A4B7DAAA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1723" y="53973"/>
            <a:ext cx="5932706" cy="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8F90-6F0B-4082-A03A-25C0D0EE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E1322-944E-410B-A503-071D16B2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50925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6F69F-E2CD-4CAC-B28E-04F7F59C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Rak 5">
            <a:extLst>
              <a:ext uri="{FF2B5EF4-FFF2-40B4-BE49-F238E27FC236}">
                <a16:creationId xmlns:a16="http://schemas.microsoft.com/office/drawing/2014/main" id="{65E233A8-C457-415A-B25B-AC4916975090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inköpings universitets logotyp - Li.u">
            <a:extLst>
              <a:ext uri="{FF2B5EF4-FFF2-40B4-BE49-F238E27FC236}">
                <a16:creationId xmlns:a16="http://schemas.microsoft.com/office/drawing/2014/main" id="{C1102840-461E-4176-9749-A28A0655A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D245E5E8-0043-0C48-A3A6-36F9AB03C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1723" y="53973"/>
            <a:ext cx="5932706" cy="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3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7040-A9FD-4D9F-927E-3D89FFE8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F4497-9EDB-4DEA-8405-69C17F3A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91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31E45-D6F3-4F73-BEDF-5BEDAFC5A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266AE-17DB-428F-A2F6-8D0CA13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654A-FDE6-4601-9D75-FA956B13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03000" y="5049000"/>
            <a:ext cx="1818000" cy="360000"/>
          </a:xfrm>
        </p:spPr>
        <p:txBody>
          <a:bodyPr/>
          <a:lstStyle/>
          <a:p>
            <a:fld id="{074DE773-1B1A-9B47-80F7-6CA3F611AC48}" type="datetime1">
              <a:rPr lang="sv-SE" smtClean="0"/>
              <a:t>2022-02-23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F030-2FCB-40E4-B64D-2629C80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2000" y="1980000"/>
            <a:ext cx="4320000" cy="360000"/>
          </a:xfrm>
        </p:spPr>
        <p:txBody>
          <a:bodyPr lIns="180000"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8C35-D10B-42B0-92F4-58D676FE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652000" y="6318000"/>
            <a:ext cx="720000" cy="360000"/>
          </a:xfrm>
        </p:spPr>
        <p:txBody>
          <a:bodyPr rIns="180000"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272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8" name="Picture 7" descr="Linköpings universitets logotyp - Li.u">
            <a:extLst>
              <a:ext uri="{FF2B5EF4-FFF2-40B4-BE49-F238E27FC236}">
                <a16:creationId xmlns:a16="http://schemas.microsoft.com/office/drawing/2014/main" id="{FF82CF39-0EC9-4B3A-8AFE-61629087858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 descr="Linköpings universitets logotyp - Li.u">
            <a:extLst>
              <a:ext uri="{FF2B5EF4-FFF2-40B4-BE49-F238E27FC236}">
                <a16:creationId xmlns:a16="http://schemas.microsoft.com/office/drawing/2014/main" id="{78C1664C-277F-43EB-BE5D-2AD17CAE3CC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2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/>
          <a:lstStyle/>
          <a:p>
            <a:fld id="{DCCF291D-8549-BC44-8F4B-AC830741645B}" type="datetime1">
              <a:rPr lang="sv-SE" smtClean="0"/>
              <a:t>2022-02-23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 descr="Linköpings universitets logotyp - Li.u">
            <a:extLst>
              <a:ext uri="{FF2B5EF4-FFF2-40B4-BE49-F238E27FC236}">
                <a16:creationId xmlns:a16="http://schemas.microsoft.com/office/drawing/2014/main" id="{FCFA31B6-BC02-4354-A1DB-49F7B0C93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8392302B-709E-C644-8AB9-1C7C365C1EB1}"/>
              </a:ext>
            </a:extLst>
          </p:cNvPr>
          <p:cNvGrpSpPr/>
          <p:nvPr userDrawn="1"/>
        </p:nvGrpSpPr>
        <p:grpSpPr>
          <a:xfrm>
            <a:off x="8892766" y="6251590"/>
            <a:ext cx="3263164" cy="430766"/>
            <a:chOff x="8292263" y="6210476"/>
            <a:chExt cx="3263164" cy="430766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4A99944C-6F3A-5742-874F-A27DD209311F}"/>
                </a:ext>
              </a:extLst>
            </p:cNvPr>
            <p:cNvSpPr/>
            <p:nvPr userDrawn="1"/>
          </p:nvSpPr>
          <p:spPr>
            <a:xfrm>
              <a:off x="8886180" y="6237285"/>
              <a:ext cx="2669247" cy="40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1200" dirty="0">
                  <a:latin typeface="+mj-lt"/>
                </a:rPr>
                <a:t>NATIONELLT RESURSCENTRUM</a:t>
              </a:r>
            </a:p>
            <a:p>
              <a:pPr algn="l">
                <a:lnSpc>
                  <a:spcPts val="1200"/>
                </a:lnSpc>
              </a:pPr>
              <a:r>
                <a:rPr lang="en-US" sz="1200" dirty="0">
                  <a:latin typeface="+mj-lt"/>
                </a:rPr>
                <a:t>FÖR TEKNIKUNDERVISNING I SKOLAN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6684A194-3EEB-4E4E-951A-C46A1D791BD6}"/>
                </a:ext>
              </a:extLst>
            </p:cNvPr>
            <p:cNvSpPr/>
            <p:nvPr userDrawn="1"/>
          </p:nvSpPr>
          <p:spPr>
            <a:xfrm>
              <a:off x="8292263" y="6237285"/>
              <a:ext cx="593916" cy="250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sz="1200" b="1" i="0" dirty="0">
                  <a:latin typeface="KorolevLiU Bold" pitchFamily="2" charset="77"/>
                </a:rPr>
                <a:t>CETIS</a:t>
              </a:r>
              <a:endParaRPr lang="en-GB" sz="1200" b="1" i="0" dirty="0">
                <a:latin typeface="KorolevLiU Bold" pitchFamily="2" charset="77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31D122E3-2809-324F-8F80-4D337119A5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86180" y="6210476"/>
              <a:ext cx="0" cy="3939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621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10" name="Picture 9" descr="Linköpings universitets logotyp - Li.u">
            <a:extLst>
              <a:ext uri="{FF2B5EF4-FFF2-40B4-BE49-F238E27FC236}">
                <a16:creationId xmlns:a16="http://schemas.microsoft.com/office/drawing/2014/main" id="{9DF3AD54-BEB8-4EB4-8367-A858D2E1505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10" name="Picture 9" descr="Linköpings universitets logotyp - Li.u">
            <a:extLst>
              <a:ext uri="{FF2B5EF4-FFF2-40B4-BE49-F238E27FC236}">
                <a16:creationId xmlns:a16="http://schemas.microsoft.com/office/drawing/2014/main" id="{26540A12-26CD-4FFA-8D88-44C3DAE1657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4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B664-C045-9C44-BD30-9FC002541092}" type="datetime1">
              <a:rPr lang="sv-SE" smtClean="0"/>
              <a:t>2022-02-23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 descr="Linköpings universitets logotyp - Li.u">
            <a:extLst>
              <a:ext uri="{FF2B5EF4-FFF2-40B4-BE49-F238E27FC236}">
                <a16:creationId xmlns:a16="http://schemas.microsoft.com/office/drawing/2014/main" id="{FCFA31B6-BC02-4354-A1DB-49F7B0C93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38A1F0B7-098E-1841-94D8-9D6C127224F0}"/>
              </a:ext>
            </a:extLst>
          </p:cNvPr>
          <p:cNvGrpSpPr/>
          <p:nvPr userDrawn="1"/>
        </p:nvGrpSpPr>
        <p:grpSpPr>
          <a:xfrm>
            <a:off x="8892766" y="6251590"/>
            <a:ext cx="3263164" cy="430766"/>
            <a:chOff x="8292263" y="6210476"/>
            <a:chExt cx="3263164" cy="430766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AAD9A61A-BCC8-DC4F-93FA-039742DCB619}"/>
                </a:ext>
              </a:extLst>
            </p:cNvPr>
            <p:cNvSpPr/>
            <p:nvPr userDrawn="1"/>
          </p:nvSpPr>
          <p:spPr>
            <a:xfrm>
              <a:off x="8886180" y="6237285"/>
              <a:ext cx="2669247" cy="40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1200" dirty="0">
                  <a:latin typeface="+mj-lt"/>
                </a:rPr>
                <a:t>NATIONELLT RESURSCENTRUM</a:t>
              </a:r>
            </a:p>
            <a:p>
              <a:pPr algn="l">
                <a:lnSpc>
                  <a:spcPts val="1200"/>
                </a:lnSpc>
              </a:pPr>
              <a:r>
                <a:rPr lang="en-US" sz="1200" dirty="0">
                  <a:latin typeface="+mj-lt"/>
                </a:rPr>
                <a:t>FÖR TEKNIKUNDERVISNING I SKOLAN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8621DC7-FD21-1F48-92C9-FB1F1DC6892B}"/>
                </a:ext>
              </a:extLst>
            </p:cNvPr>
            <p:cNvSpPr/>
            <p:nvPr userDrawn="1"/>
          </p:nvSpPr>
          <p:spPr>
            <a:xfrm>
              <a:off x="8292263" y="6237285"/>
              <a:ext cx="593916" cy="250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sz="1200" b="1" i="0" dirty="0">
                  <a:latin typeface="KorolevLiU Bold" pitchFamily="2" charset="77"/>
                </a:rPr>
                <a:t>CETIS</a:t>
              </a:r>
              <a:endParaRPr lang="en-GB" sz="1200" b="1" i="0" dirty="0">
                <a:latin typeface="KorolevLiU Bold" pitchFamily="2" charset="77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C590700F-A6D7-D14A-B1F7-32FA03ABE5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86180" y="6210476"/>
              <a:ext cx="0" cy="3939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9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A31B6-BC02-4354-A1DB-49F7B0C93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pic>
        <p:nvPicPr>
          <p:cNvPr id="11" name="Picture 10" descr="Linköpings universitets logotyp - Li.u">
            <a:extLst>
              <a:ext uri="{FF2B5EF4-FFF2-40B4-BE49-F238E27FC236}">
                <a16:creationId xmlns:a16="http://schemas.microsoft.com/office/drawing/2014/main" id="{7ABB9FFA-9B21-4C8C-AC48-62DD98150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3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10"/>
            <a:ext cx="9144000" cy="18288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10" name="Picture 9" descr="Linköpings universitets logotyp - Li.u">
            <a:extLst>
              <a:ext uri="{FF2B5EF4-FFF2-40B4-BE49-F238E27FC236}">
                <a16:creationId xmlns:a16="http://schemas.microsoft.com/office/drawing/2014/main" id="{9521B4E9-7AFD-4CE1-A77D-60FEC31437C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5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C8CC-6DA1-44E1-AA32-45B9D76EB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73"/>
            <a:ext cx="9144000" cy="230663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86BF-7340-4334-86FF-20FAAF5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2800"/>
            <a:ext cx="9144000" cy="182880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pic>
        <p:nvPicPr>
          <p:cNvPr id="10" name="Picture 9" descr="Linköpings universitets logotyp - Li.u">
            <a:extLst>
              <a:ext uri="{FF2B5EF4-FFF2-40B4-BE49-F238E27FC236}">
                <a16:creationId xmlns:a16="http://schemas.microsoft.com/office/drawing/2014/main" id="{D182D25E-6233-49BF-8C2F-10BA260969E6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" y="5612106"/>
            <a:ext cx="3375001" cy="1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0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322-5373-499E-AF2D-2170CC9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519242"/>
            <a:ext cx="10515600" cy="190975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D21B-931A-4064-8D73-165D96D9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02800"/>
            <a:ext cx="10515600" cy="262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D274-9D58-4C59-BF24-08319E8A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6A76-3AC7-A64C-8A26-541E76CF4616}" type="datetime1">
              <a:rPr lang="sv-SE" smtClean="0"/>
              <a:t>2022-02-23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F1B3-BEF7-476C-9C24-6F6824C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LiU PowerPoint-mall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CECA-8742-4DDD-8038-0C0682EA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C8B6-EC5E-42D9-8D75-1E05D6428564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 descr="Linköpings universitets logotyp - Li.u">
            <a:extLst>
              <a:ext uri="{FF2B5EF4-FFF2-40B4-BE49-F238E27FC236}">
                <a16:creationId xmlns:a16="http://schemas.microsoft.com/office/drawing/2014/main" id="{FCFA31B6-BC02-4354-A1DB-49F7B0C93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90715DBE-98E6-544E-B0EC-879B83C9D423}"/>
              </a:ext>
            </a:extLst>
          </p:cNvPr>
          <p:cNvGrpSpPr/>
          <p:nvPr userDrawn="1"/>
        </p:nvGrpSpPr>
        <p:grpSpPr>
          <a:xfrm>
            <a:off x="8892766" y="6251590"/>
            <a:ext cx="3263164" cy="430766"/>
            <a:chOff x="8292263" y="6210476"/>
            <a:chExt cx="3263164" cy="430766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ABBB761-F4BF-6340-912A-01EB6A7BC2A1}"/>
                </a:ext>
              </a:extLst>
            </p:cNvPr>
            <p:cNvSpPr/>
            <p:nvPr userDrawn="1"/>
          </p:nvSpPr>
          <p:spPr>
            <a:xfrm>
              <a:off x="8886180" y="6237285"/>
              <a:ext cx="2669247" cy="403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200"/>
                </a:lnSpc>
              </a:pPr>
              <a:r>
                <a:rPr lang="en-US" sz="1200" dirty="0">
                  <a:latin typeface="+mj-lt"/>
                </a:rPr>
                <a:t>NATIONELLT RESURSCENTRUM</a:t>
              </a:r>
            </a:p>
            <a:p>
              <a:pPr algn="l">
                <a:lnSpc>
                  <a:spcPts val="1200"/>
                </a:lnSpc>
              </a:pPr>
              <a:r>
                <a:rPr lang="en-US" sz="1200" dirty="0">
                  <a:latin typeface="+mj-lt"/>
                </a:rPr>
                <a:t>FÖR TEKNIKUNDERVISNING I SKOLAN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F7D3CE84-C8FB-8D41-AAA6-F67B8F29CED5}"/>
                </a:ext>
              </a:extLst>
            </p:cNvPr>
            <p:cNvSpPr/>
            <p:nvPr userDrawn="1"/>
          </p:nvSpPr>
          <p:spPr>
            <a:xfrm>
              <a:off x="8292263" y="6237285"/>
              <a:ext cx="593916" cy="250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US" sz="1200" b="1" i="0" dirty="0">
                  <a:latin typeface="KorolevLiU Bold" pitchFamily="2" charset="77"/>
                </a:rPr>
                <a:t>CETIS</a:t>
              </a:r>
              <a:endParaRPr lang="en-GB" sz="1200" b="1" i="0" dirty="0">
                <a:latin typeface="KorolevLiU Bold" pitchFamily="2" charset="77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3E522418-95F0-3346-8F2D-A5EB16082A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86180" y="6210476"/>
              <a:ext cx="0" cy="3939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644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5F28-9CA8-4998-8631-C03E7886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824"/>
            <a:ext cx="10515600" cy="123063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C860-BB16-4E0C-B870-8B2366E7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257"/>
            <a:ext cx="10515600" cy="391370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D2B6CEC0-7FA1-4DD6-9711-E98236C44181}"/>
              </a:ext>
            </a:extLst>
          </p:cNvPr>
          <p:cNvCxnSpPr>
            <a:cxnSpLocks/>
          </p:cNvCxnSpPr>
          <p:nvPr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Linköpings universitets logotyp - Li.u">
            <a:extLst>
              <a:ext uri="{FF2B5EF4-FFF2-40B4-BE49-F238E27FC236}">
                <a16:creationId xmlns:a16="http://schemas.microsoft.com/office/drawing/2014/main" id="{38E76754-54E4-4E46-A42B-165CB1D04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652D-D723-4261-9B8C-661B6699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442"/>
            <a:ext cx="5181600" cy="3904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2E162-7D8A-446C-B6C3-D8589681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442"/>
            <a:ext cx="5181600" cy="391752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cxnSp>
        <p:nvCxnSpPr>
          <p:cNvPr id="11" name="Rak 5">
            <a:extLst>
              <a:ext uri="{FF2B5EF4-FFF2-40B4-BE49-F238E27FC236}">
                <a16:creationId xmlns:a16="http://schemas.microsoft.com/office/drawing/2014/main" id="{1DBCDB3C-6D20-4691-BDE2-381FEEBC114C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inköpings universitets logotyp - Li.u">
            <a:extLst>
              <a:ext uri="{FF2B5EF4-FFF2-40B4-BE49-F238E27FC236}">
                <a16:creationId xmlns:a16="http://schemas.microsoft.com/office/drawing/2014/main" id="{09F3A704-4A19-43BE-95E7-C2EE1D44A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C1DA-1DF7-4806-9BFE-693752D8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1484"/>
            <a:ext cx="10515600" cy="1067632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EAAB-6C1D-4159-B092-4584A888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958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5E44-E48F-4B64-BC38-36AE1423E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53509"/>
            <a:ext cx="5157787" cy="343300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0FBBF-9493-4795-A84B-B36E2205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829587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B4785-7E60-4E95-8686-80793897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653509"/>
            <a:ext cx="5183188" cy="34296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3" name="Rak 5">
            <a:extLst>
              <a:ext uri="{FF2B5EF4-FFF2-40B4-BE49-F238E27FC236}">
                <a16:creationId xmlns:a16="http://schemas.microsoft.com/office/drawing/2014/main" id="{EC927C92-6210-4B4D-895A-19AADBEF8F6E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inköpings universitets logotyp - Li.u">
            <a:extLst>
              <a:ext uri="{FF2B5EF4-FFF2-40B4-BE49-F238E27FC236}">
                <a16:creationId xmlns:a16="http://schemas.microsoft.com/office/drawing/2014/main" id="{16070C61-E474-42D9-94A1-967A6D1BE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3FE9-5F5B-413D-B4E8-BD7E2968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436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cxnSp>
        <p:nvCxnSpPr>
          <p:cNvPr id="9" name="Rak 5">
            <a:extLst>
              <a:ext uri="{FF2B5EF4-FFF2-40B4-BE49-F238E27FC236}">
                <a16:creationId xmlns:a16="http://schemas.microsoft.com/office/drawing/2014/main" id="{95DA7626-B115-4C4F-9B3C-FE5B663044E7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Linköpings universitets logotyp - Li.u">
            <a:extLst>
              <a:ext uri="{FF2B5EF4-FFF2-40B4-BE49-F238E27FC236}">
                <a16:creationId xmlns:a16="http://schemas.microsoft.com/office/drawing/2014/main" id="{981D80BE-49D3-48FC-AC64-622528B8A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5">
            <a:extLst>
              <a:ext uri="{FF2B5EF4-FFF2-40B4-BE49-F238E27FC236}">
                <a16:creationId xmlns:a16="http://schemas.microsoft.com/office/drawing/2014/main" id="{97E9F04A-B552-451B-920C-ED4546809656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inköpings universitets logotyp - Li.u">
            <a:extLst>
              <a:ext uri="{FF2B5EF4-FFF2-40B4-BE49-F238E27FC236}">
                <a16:creationId xmlns:a16="http://schemas.microsoft.com/office/drawing/2014/main" id="{2EB1136A-B5C1-474E-856C-5B6E55AEC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80A2-67AA-45AE-A4A3-02C24D5D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A9-016D-4F8D-95F8-AE268FFC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509253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E2521-9433-4ED7-A38E-EB976F0B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40225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26" name="Rak 5">
            <a:extLst>
              <a:ext uri="{FF2B5EF4-FFF2-40B4-BE49-F238E27FC236}">
                <a16:creationId xmlns:a16="http://schemas.microsoft.com/office/drawing/2014/main" id="{125440BF-FF8E-4F55-AC91-862AB2B62D8D}"/>
              </a:ext>
            </a:extLst>
          </p:cNvPr>
          <p:cNvCxnSpPr>
            <a:cxnSpLocks/>
          </p:cNvCxnSpPr>
          <p:nvPr userDrawn="1"/>
        </p:nvCxnSpPr>
        <p:spPr>
          <a:xfrm>
            <a:off x="180000" y="6079962"/>
            <a:ext cx="11833200" cy="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Linköpings universitets logotyp - Li.u">
            <a:extLst>
              <a:ext uri="{FF2B5EF4-FFF2-40B4-BE49-F238E27FC236}">
                <a16:creationId xmlns:a16="http://schemas.microsoft.com/office/drawing/2014/main" id="{D90BB542-B2DE-4722-88B8-0ED2E3A96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130800"/>
            <a:ext cx="1908000" cy="6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-5129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41FF40AD-5146-EC40-B555-0F748959FBB7}" type="datetime1">
              <a:rPr lang="sv-SE" smtClean="0"/>
              <a:t>2022-02-23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/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C5B1D15-B559-4C7F-8163-66E024908181}"/>
              </a:ext>
            </a:extLst>
          </p:cNvPr>
          <p:cNvSpPr txBox="1"/>
          <p:nvPr userDrawn="1"/>
        </p:nvSpPr>
        <p:spPr>
          <a:xfrm>
            <a:off x="4823460" y="198730"/>
            <a:ext cx="714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CETIS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 – NATIONELLT RESURSCENTRUM FÖR TEKNIKUNDERVISNING</a:t>
            </a:r>
          </a:p>
        </p:txBody>
      </p:sp>
    </p:spTree>
    <p:extLst>
      <p:ext uri="{BB962C8B-B14F-4D97-AF65-F5344CB8AC3E}">
        <p14:creationId xmlns:p14="http://schemas.microsoft.com/office/powerpoint/2010/main" val="41732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8" r:id="rId10"/>
    <p:sldLayoutId id="2147483829" r:id="rId11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872FD05-3745-704F-82FF-A699CA250D1F}" type="datetime1">
              <a:rPr lang="sv-SE" smtClean="0"/>
              <a:t>2022-02-23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817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791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BAF44C0-DF46-9A48-8E28-CC6FB6422F4C}" type="datetime1">
              <a:rPr lang="sv-SE" smtClean="0"/>
              <a:t>2022-02-23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965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40FA7-E471-44B9-9D5D-7D0B44EE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C30D-C99C-4CD5-B7FD-541C85BFE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0C72-79A0-4655-B207-9739A684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263" y="0"/>
            <a:ext cx="25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7D5542E-62A1-B34A-8B6F-C6171DEB71FA}" type="datetime1">
              <a:rPr lang="sv-SE" smtClean="0"/>
              <a:t>2022-02-23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0D10-5EE3-4AEB-8900-1A07916BE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4563" y="0"/>
            <a:ext cx="4320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LiU PowerPoint-mall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2BB8-8F26-4AF0-AE95-D41EE971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263" y="0"/>
            <a:ext cx="432000" cy="360000"/>
          </a:xfrm>
          <a:prstGeom prst="rect">
            <a:avLst/>
          </a:prstGeom>
        </p:spPr>
        <p:txBody>
          <a:bodyPr vert="horz" wrap="none" lIns="0" tIns="1800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D05C8B6-EC5E-42D9-8D75-1E05D642856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2769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595" userDrawn="1">
          <p15:clr>
            <a:srgbClr val="F26B43"/>
          </p15:clr>
        </p15:guide>
        <p15:guide id="12" pos="7083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u.se/cetis" TargetMode="External"/><Relationship Id="rId7" Type="http://schemas.openxmlformats.org/officeDocument/2006/relationships/hyperlink" Target="https://facebook.com/groups/200timmarteknik" TargetMode="External"/><Relationship Id="rId2" Type="http://schemas.openxmlformats.org/officeDocument/2006/relationships/hyperlink" Target="mailto:info@cetis.liu.se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facebook.com/tekniktillsammans" TargetMode="External"/><Relationship Id="rId5" Type="http://schemas.openxmlformats.org/officeDocument/2006/relationships/hyperlink" Target="https://facebook.com/CETISLiu" TargetMode="External"/><Relationship Id="rId4" Type="http://schemas.openxmlformats.org/officeDocument/2006/relationships/hyperlink" Target="https://instagram.com/centrumforteknikeniskola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4524-60A5-48A6-A802-464B7F63B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KorolevLiU Bold" pitchFamily="2" charset="77"/>
              </a:rPr>
              <a:t>CETIS</a:t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Nationellt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resurscentrum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teknikundervisning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skolan</a:t>
            </a:r>
            <a:endParaRPr lang="sv-S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E47CD-3590-4212-9252-5F0D3BDC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6894"/>
            <a:ext cx="9144000" cy="1494717"/>
          </a:xfrm>
        </p:spPr>
        <p:txBody>
          <a:bodyPr/>
          <a:lstStyle/>
          <a:p>
            <a:r>
              <a:rPr lang="sv-SE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KorolevLiU Bold" pitchFamily="2" charset="77"/>
              </a:rPr>
              <a:t>I TEKNIKÄMNETS TJÄNST</a:t>
            </a:r>
          </a:p>
        </p:txBody>
      </p:sp>
    </p:spTree>
    <p:extLst>
      <p:ext uri="{BB962C8B-B14F-4D97-AF65-F5344CB8AC3E}">
        <p14:creationId xmlns:p14="http://schemas.microsoft.com/office/powerpoint/2010/main" val="244140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379"/>
            <a:ext cx="6530788" cy="1556515"/>
          </a:xfrm>
        </p:spPr>
        <p:txBody>
          <a:bodyPr anchor="t"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GLOBALA MÅLEN</a:t>
            </a:r>
            <a:br>
              <a:rPr lang="en-GB" dirty="0"/>
            </a:br>
            <a:r>
              <a:rPr lang="en-GB" sz="2800" dirty="0" err="1"/>
              <a:t>Teknikkunskaper</a:t>
            </a:r>
            <a:r>
              <a:rPr lang="en-GB" sz="2800" dirty="0"/>
              <a:t> </a:t>
            </a:r>
            <a:r>
              <a:rPr lang="en-GB" sz="2800" dirty="0" err="1"/>
              <a:t>kopplat</a:t>
            </a:r>
            <a:r>
              <a:rPr lang="en-GB" sz="2800" dirty="0"/>
              <a:t> till</a:t>
            </a:r>
            <a:br>
              <a:rPr lang="en-GB" sz="2800" dirty="0"/>
            </a:br>
            <a:r>
              <a:rPr lang="en-GB" sz="2800" dirty="0" err="1"/>
              <a:t>Globala</a:t>
            </a:r>
            <a:r>
              <a:rPr lang="en-GB" sz="2800" dirty="0"/>
              <a:t> </a:t>
            </a:r>
            <a:r>
              <a:rPr lang="en-GB" sz="2800" dirty="0" err="1"/>
              <a:t>målen</a:t>
            </a:r>
            <a:r>
              <a:rPr lang="en-GB" sz="2800" dirty="0"/>
              <a:t>, </a:t>
            </a:r>
            <a:r>
              <a:rPr lang="en-GB" sz="2800" dirty="0" err="1"/>
              <a:t>Årskurs</a:t>
            </a:r>
            <a:r>
              <a:rPr lang="en-GB" sz="2800" dirty="0"/>
              <a:t> 7–9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Gymnasiet</a:t>
            </a:r>
            <a:endParaRPr lang="en-GB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894"/>
            <a:ext cx="6109447" cy="3767069"/>
          </a:xfrm>
        </p:spPr>
        <p:txBody>
          <a:bodyPr>
            <a:normAutofit/>
          </a:bodyPr>
          <a:lstStyle/>
          <a:p>
            <a:r>
              <a:rPr lang="en-GB" dirty="0" err="1"/>
              <a:t>Strukturerat</a:t>
            </a:r>
            <a:r>
              <a:rPr lang="en-GB" dirty="0"/>
              <a:t> </a:t>
            </a:r>
            <a:r>
              <a:rPr lang="en-GB" dirty="0" err="1"/>
              <a:t>kring</a:t>
            </a:r>
            <a:r>
              <a:rPr lang="en-GB" dirty="0"/>
              <a:t> de 17 </a:t>
            </a:r>
            <a:r>
              <a:rPr lang="en-GB" dirty="0" err="1"/>
              <a:t>globala</a:t>
            </a:r>
            <a:r>
              <a:rPr lang="en-GB" dirty="0"/>
              <a:t> </a:t>
            </a:r>
            <a:r>
              <a:rPr lang="en-GB" dirty="0" err="1"/>
              <a:t>målen</a:t>
            </a:r>
            <a:r>
              <a:rPr lang="en-GB" dirty="0"/>
              <a:t> </a:t>
            </a:r>
          </a:p>
          <a:p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respektive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</a:t>
            </a:r>
            <a:r>
              <a:rPr lang="en-GB" dirty="0" err="1"/>
              <a:t>ges</a:t>
            </a:r>
            <a:r>
              <a:rPr lang="en-GB" dirty="0"/>
              <a:t> </a:t>
            </a:r>
            <a:r>
              <a:rPr lang="en-GB" dirty="0" err="1"/>
              <a:t>länkar</a:t>
            </a:r>
            <a:r>
              <a:rPr lang="en-GB" dirty="0"/>
              <a:t> till </a:t>
            </a:r>
            <a:r>
              <a:rPr lang="en-GB" dirty="0" err="1"/>
              <a:t>hemsidor</a:t>
            </a:r>
            <a:r>
              <a:rPr lang="en-GB" dirty="0"/>
              <a:t>, </a:t>
            </a:r>
            <a:r>
              <a:rPr lang="en-GB" dirty="0" err="1"/>
              <a:t>rapporter</a:t>
            </a:r>
            <a:r>
              <a:rPr lang="en-GB" dirty="0"/>
              <a:t>, </a:t>
            </a:r>
            <a:r>
              <a:rPr lang="en-GB" dirty="0" err="1"/>
              <a:t>statistik</a:t>
            </a:r>
            <a:r>
              <a:rPr lang="en-GB" dirty="0"/>
              <a:t> etc.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fungera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kunskapskällor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/</a:t>
            </a:r>
            <a:r>
              <a:rPr lang="en-GB" dirty="0" err="1"/>
              <a:t>eller</a:t>
            </a:r>
            <a:r>
              <a:rPr lang="en-GB" dirty="0"/>
              <a:t> inspiration </a:t>
            </a:r>
          </a:p>
          <a:p>
            <a:r>
              <a:rPr lang="en-GB" dirty="0"/>
              <a:t>Det </a:t>
            </a:r>
            <a:r>
              <a:rPr lang="en-GB" dirty="0" err="1"/>
              <a:t>handlar</a:t>
            </a:r>
            <a:r>
              <a:rPr lang="en-GB" dirty="0"/>
              <a:t> om </a:t>
            </a:r>
            <a:r>
              <a:rPr lang="en-GB" dirty="0" err="1"/>
              <a:t>exempel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teknikinnehåll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vara</a:t>
            </a:r>
            <a:r>
              <a:rPr lang="en-GB" dirty="0"/>
              <a:t> relevant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utveckla</a:t>
            </a:r>
            <a:r>
              <a:rPr lang="en-GB" dirty="0"/>
              <a:t> </a:t>
            </a:r>
            <a:r>
              <a:rPr lang="en-GB" dirty="0" err="1"/>
              <a:t>kunskaper</a:t>
            </a:r>
            <a:r>
              <a:rPr lang="en-GB" dirty="0"/>
              <a:t> </a:t>
            </a:r>
            <a:r>
              <a:rPr lang="en-GB" dirty="0" err="1"/>
              <a:t>inom</a:t>
            </a:r>
            <a:r>
              <a:rPr lang="en-GB" dirty="0"/>
              <a:t> </a:t>
            </a:r>
            <a:r>
              <a:rPr lang="en-GB" dirty="0" err="1"/>
              <a:t>respektive</a:t>
            </a:r>
            <a:r>
              <a:rPr lang="en-GB" dirty="0"/>
              <a:t> </a:t>
            </a:r>
            <a:r>
              <a:rPr lang="en-GB" dirty="0" err="1"/>
              <a:t>globalt</a:t>
            </a:r>
            <a:r>
              <a:rPr lang="en-GB" dirty="0"/>
              <a:t> </a:t>
            </a:r>
            <a:r>
              <a:rPr lang="en-GB" dirty="0" err="1"/>
              <a:t>mål</a:t>
            </a:r>
            <a:endParaRPr lang="en-GB" dirty="0"/>
          </a:p>
          <a:p>
            <a:endParaRPr lang="en-GB" dirty="0" err="1"/>
          </a:p>
        </p:txBody>
      </p:sp>
      <p:pic>
        <p:nvPicPr>
          <p:cNvPr id="8" name="Bildobjekt 7" descr="Loggan för Globala målen för hållbar utveckling. 17 olikfärgade sektorer formade i en cirkel.">
            <a:extLst>
              <a:ext uri="{FF2B5EF4-FFF2-40B4-BE49-F238E27FC236}">
                <a16:creationId xmlns:a16="http://schemas.microsoft.com/office/drawing/2014/main" id="{7BE9673C-BB15-024B-AB62-4100C62E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404" y="1523931"/>
            <a:ext cx="35052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379"/>
            <a:ext cx="6530788" cy="1134205"/>
          </a:xfrm>
        </p:spPr>
        <p:txBody>
          <a:bodyPr anchor="t"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FRÅN VED TILL WWW</a:t>
            </a:r>
            <a:br>
              <a:rPr lang="en-GB" dirty="0"/>
            </a:br>
            <a:r>
              <a:rPr lang="en-GB" sz="2800" dirty="0" err="1"/>
              <a:t>När</a:t>
            </a:r>
            <a:r>
              <a:rPr lang="en-GB" sz="2800" dirty="0"/>
              <a:t> </a:t>
            </a:r>
            <a:r>
              <a:rPr lang="en-GB" sz="2800" dirty="0" err="1"/>
              <a:t>framtiden</a:t>
            </a:r>
            <a:r>
              <a:rPr lang="en-GB" sz="2800" dirty="0"/>
              <a:t> </a:t>
            </a:r>
            <a:r>
              <a:rPr lang="en-GB" sz="2800" dirty="0" err="1"/>
              <a:t>blev</a:t>
            </a:r>
            <a:r>
              <a:rPr lang="en-GB" sz="2800" dirty="0"/>
              <a:t> </a:t>
            </a:r>
            <a:r>
              <a:rPr lang="en-GB" sz="2800" dirty="0" err="1"/>
              <a:t>elektrisk</a:t>
            </a:r>
            <a:endParaRPr lang="en-GB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95601"/>
            <a:ext cx="4585372" cy="4020997"/>
          </a:xfrm>
        </p:spPr>
        <p:txBody>
          <a:bodyPr>
            <a:normAutofit/>
          </a:bodyPr>
          <a:lstStyle/>
          <a:p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undervisningsmaterial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har sin </a:t>
            </a:r>
            <a:r>
              <a:rPr lang="en-GB" dirty="0" err="1"/>
              <a:t>grund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Jan </a:t>
            </a:r>
            <a:r>
              <a:rPr lang="en-GB" dirty="0" err="1"/>
              <a:t>Garnerts</a:t>
            </a:r>
            <a:r>
              <a:rPr lang="en-GB" dirty="0"/>
              <a:t> </a:t>
            </a:r>
            <a:r>
              <a:rPr lang="en-GB" dirty="0" err="1"/>
              <a:t>skrift</a:t>
            </a:r>
            <a:r>
              <a:rPr lang="en-GB" dirty="0"/>
              <a:t> </a:t>
            </a:r>
            <a:r>
              <a:rPr lang="en-GB" i="1" dirty="0" err="1"/>
              <a:t>Från</a:t>
            </a:r>
            <a:r>
              <a:rPr lang="en-GB" i="1" dirty="0"/>
              <a:t> </a:t>
            </a:r>
            <a:r>
              <a:rPr lang="en-GB" i="1" dirty="0" err="1"/>
              <a:t>ved</a:t>
            </a:r>
            <a:r>
              <a:rPr lang="en-GB" i="1" dirty="0"/>
              <a:t> till www – </a:t>
            </a:r>
            <a:r>
              <a:rPr lang="en-GB" i="1" dirty="0" err="1"/>
              <a:t>när</a:t>
            </a:r>
            <a:r>
              <a:rPr lang="en-GB" i="1" dirty="0"/>
              <a:t> </a:t>
            </a:r>
            <a:r>
              <a:rPr lang="en-GB" i="1" dirty="0" err="1"/>
              <a:t>framtiden</a:t>
            </a:r>
            <a:r>
              <a:rPr lang="en-GB" i="1" dirty="0"/>
              <a:t> </a:t>
            </a:r>
            <a:r>
              <a:rPr lang="en-GB" i="1" dirty="0" err="1"/>
              <a:t>blev</a:t>
            </a:r>
            <a:r>
              <a:rPr lang="en-GB" i="1" dirty="0"/>
              <a:t> </a:t>
            </a:r>
            <a:r>
              <a:rPr lang="en-GB" i="1" dirty="0" err="1"/>
              <a:t>elektrisk</a:t>
            </a:r>
            <a:r>
              <a:rPr lang="en-GB" i="1" dirty="0"/>
              <a:t> </a:t>
            </a:r>
          </a:p>
          <a:p>
            <a:r>
              <a:rPr lang="en-GB" dirty="0" err="1"/>
              <a:t>Riktar</a:t>
            </a:r>
            <a:r>
              <a:rPr lang="en-GB" dirty="0"/>
              <a:t> sig </a:t>
            </a:r>
            <a:r>
              <a:rPr lang="en-GB" dirty="0" err="1"/>
              <a:t>främst</a:t>
            </a:r>
            <a:r>
              <a:rPr lang="en-GB" dirty="0"/>
              <a:t> till </a:t>
            </a:r>
            <a:r>
              <a:rPr lang="en-GB" dirty="0" err="1"/>
              <a:t>lärare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Teknik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årskurs</a:t>
            </a:r>
            <a:r>
              <a:rPr lang="en-GB" dirty="0"/>
              <a:t> 7–9 men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även</a:t>
            </a:r>
            <a:r>
              <a:rPr lang="en-GB" dirty="0"/>
              <a:t> </a:t>
            </a:r>
            <a:r>
              <a:rPr lang="en-GB" dirty="0" err="1"/>
              <a:t>användbart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lärare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bl.a</a:t>
            </a:r>
            <a:r>
              <a:rPr lang="en-GB" dirty="0"/>
              <a:t>. </a:t>
            </a:r>
            <a:r>
              <a:rPr lang="en-GB" dirty="0" err="1"/>
              <a:t>samhällskunskap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historia</a:t>
            </a:r>
            <a:r>
              <a:rPr lang="en-GB" dirty="0"/>
              <a:t> –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teknikperspektiv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ämnet</a:t>
            </a:r>
            <a:endParaRPr lang="en-GB" dirty="0"/>
          </a:p>
          <a:p>
            <a:endParaRPr lang="en-GB" dirty="0" err="1"/>
          </a:p>
        </p:txBody>
      </p:sp>
      <p:pic>
        <p:nvPicPr>
          <p:cNvPr id="5" name="Bildobjekt 5" descr="Förstasidan till Lyssna på musik hemma - ett undervisningsmaterial i Teknik för årskurs 7-9 i serien Från ved till www.">
            <a:extLst>
              <a:ext uri="{FF2B5EF4-FFF2-40B4-BE49-F238E27FC236}">
                <a16:creationId xmlns:a16="http://schemas.microsoft.com/office/drawing/2014/main" id="{2D96BB3B-92BC-BD4A-9720-103B6D0D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185" y="2259593"/>
            <a:ext cx="1949033" cy="2746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dobjekt 6" descr="Förstasidan till Ismannen - en räddare i nöden - ett undervisningsmaterial i Teknik för årskurs 7-9 i serien Från ved till www.">
            <a:extLst>
              <a:ext uri="{FF2B5EF4-FFF2-40B4-BE49-F238E27FC236}">
                <a16:creationId xmlns:a16="http://schemas.microsoft.com/office/drawing/2014/main" id="{10561058-C53A-564C-9005-0F5F91AB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52" y="2259717"/>
            <a:ext cx="1950632" cy="2748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objekt 4" descr="Förstasidan till Ett annat liv i ett annat ljus - ett undervisningsmaterial i Teknik för årskurs 7-9 i serien Från ved till www.">
            <a:extLst>
              <a:ext uri="{FF2B5EF4-FFF2-40B4-BE49-F238E27FC236}">
                <a16:creationId xmlns:a16="http://schemas.microsoft.com/office/drawing/2014/main" id="{C64C060F-0F0E-5F4F-A962-2EFCF0010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027" y="2259718"/>
            <a:ext cx="1950633" cy="27486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072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720"/>
            <a:ext cx="5759824" cy="1596491"/>
          </a:xfrm>
        </p:spPr>
        <p:txBody>
          <a:bodyPr anchor="t"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LYFTIS</a:t>
            </a:r>
            <a:br>
              <a:rPr lang="en-GB" dirty="0"/>
            </a:br>
            <a:r>
              <a:rPr lang="en-GB" sz="2800" dirty="0" err="1"/>
              <a:t>Struktur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utvecklingen</a:t>
            </a:r>
            <a:r>
              <a:rPr lang="en-GB" sz="2800" dirty="0"/>
              <a:t> </a:t>
            </a:r>
            <a:r>
              <a:rPr lang="en-GB" sz="2800" dirty="0" err="1"/>
              <a:t>av</a:t>
            </a:r>
            <a:r>
              <a:rPr lang="en-GB" sz="2800" dirty="0"/>
              <a:t> </a:t>
            </a:r>
            <a:r>
              <a:rPr lang="en-GB" sz="2800" dirty="0" err="1"/>
              <a:t>teknikämnet</a:t>
            </a:r>
            <a:r>
              <a:rPr lang="en-GB" sz="2800" dirty="0"/>
              <a:t> </a:t>
            </a:r>
            <a:r>
              <a:rPr lang="en-GB" sz="2800" dirty="0" err="1"/>
              <a:t>på</a:t>
            </a:r>
            <a:r>
              <a:rPr lang="en-GB" sz="2800" dirty="0"/>
              <a:t> din </a:t>
            </a:r>
            <a:r>
              <a:rPr lang="en-GB" sz="2800" dirty="0" err="1"/>
              <a:t>skola</a:t>
            </a:r>
            <a:endParaRPr lang="en-GB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173"/>
            <a:ext cx="5365375" cy="3096217"/>
          </a:xfrm>
        </p:spPr>
        <p:txBody>
          <a:bodyPr>
            <a:normAutofit/>
          </a:bodyPr>
          <a:lstStyle/>
          <a:p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stödmaterial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skolor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 </a:t>
            </a:r>
            <a:r>
              <a:rPr lang="en-GB" dirty="0" err="1"/>
              <a:t>använda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kontinuerligt</a:t>
            </a:r>
            <a:r>
              <a:rPr lang="en-GB" dirty="0"/>
              <a:t> </a:t>
            </a:r>
            <a:r>
              <a:rPr lang="en-GB" dirty="0" err="1"/>
              <a:t>utveckla</a:t>
            </a:r>
            <a:r>
              <a:rPr lang="en-GB" dirty="0"/>
              <a:t> sin </a:t>
            </a:r>
            <a:r>
              <a:rPr lang="en-GB" dirty="0" err="1"/>
              <a:t>teknikundervisning</a:t>
            </a:r>
            <a:endParaRPr lang="en-GB" dirty="0"/>
          </a:p>
          <a:p>
            <a:r>
              <a:rPr lang="en-GB" dirty="0" err="1"/>
              <a:t>Grunden</a:t>
            </a:r>
            <a:r>
              <a:rPr lang="en-GB" dirty="0"/>
              <a:t> ligger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Skolinspektionens</a:t>
            </a:r>
            <a:r>
              <a:rPr lang="en-GB" dirty="0"/>
              <a:t> </a:t>
            </a:r>
            <a:r>
              <a:rPr lang="en-GB" dirty="0" err="1"/>
              <a:t>själv-värderingsinstrument</a:t>
            </a:r>
            <a:endParaRPr lang="en-GB" dirty="0"/>
          </a:p>
          <a:p>
            <a:r>
              <a:rPr lang="en-GB" dirty="0" err="1"/>
              <a:t>Kännetecknas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framåtblick</a:t>
            </a:r>
            <a:r>
              <a:rPr lang="en-GB" dirty="0"/>
              <a:t>!</a:t>
            </a:r>
          </a:p>
          <a:p>
            <a:endParaRPr lang="en-GB" dirty="0" err="1"/>
          </a:p>
        </p:txBody>
      </p:sp>
      <p:pic>
        <p:nvPicPr>
          <p:cNvPr id="5" name="Bildobjekt 4" descr="Bild från ett klassrum som visar vuxna som arbetar vid datorer och en lärare som sätter upp postit-lappar på en whiteboard.">
            <a:extLst>
              <a:ext uri="{FF2B5EF4-FFF2-40B4-BE49-F238E27FC236}">
                <a16:creationId xmlns:a16="http://schemas.microsoft.com/office/drawing/2014/main" id="{ECD821E0-F4D6-2346-B507-4C95F6D27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93" y="2186299"/>
            <a:ext cx="5099007" cy="33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KorolevLiU Bold" pitchFamily="2" charset="77"/>
              </a:rPr>
              <a:t>Kompetensutveckling</a:t>
            </a:r>
            <a:endParaRPr lang="en-GB" b="1" dirty="0">
              <a:latin typeface="KorolevLiU Bold" pitchFamily="2" charset="77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7833"/>
            <a:ext cx="6441141" cy="3931632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Konferenser</a:t>
            </a:r>
            <a:r>
              <a:rPr lang="en-GB" dirty="0"/>
              <a:t> – </a:t>
            </a:r>
            <a:r>
              <a:rPr lang="en-GB" dirty="0" err="1"/>
              <a:t>när</a:t>
            </a:r>
            <a:r>
              <a:rPr lang="en-GB" dirty="0"/>
              <a:t> vi </a:t>
            </a:r>
            <a:r>
              <a:rPr lang="en-GB" dirty="0" err="1"/>
              <a:t>ses</a:t>
            </a:r>
            <a:r>
              <a:rPr lang="en-GB" dirty="0"/>
              <a:t> </a:t>
            </a:r>
            <a:r>
              <a:rPr lang="en-GB" dirty="0" err="1"/>
              <a:t>ute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landet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samverkan</a:t>
            </a:r>
            <a:r>
              <a:rPr lang="en-GB" dirty="0"/>
              <a:t> med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lärosäten</a:t>
            </a:r>
            <a:r>
              <a:rPr lang="en-GB" dirty="0"/>
              <a:t>, </a:t>
            </a:r>
            <a:r>
              <a:rPr lang="en-GB" dirty="0" err="1"/>
              <a:t>digitalt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fysiskt</a:t>
            </a:r>
            <a:endParaRPr lang="en-GB" dirty="0"/>
          </a:p>
          <a:p>
            <a:r>
              <a:rPr lang="en-GB" dirty="0" err="1"/>
              <a:t>Samverkan</a:t>
            </a:r>
            <a:r>
              <a:rPr lang="en-GB" dirty="0"/>
              <a:t> med </a:t>
            </a:r>
            <a:r>
              <a:rPr lang="en-GB" dirty="0" err="1"/>
              <a:t>andra</a:t>
            </a:r>
            <a:r>
              <a:rPr lang="en-GB" dirty="0"/>
              <a:t> </a:t>
            </a:r>
            <a:r>
              <a:rPr lang="en-GB" dirty="0" err="1"/>
              <a:t>aktörer</a:t>
            </a:r>
            <a:r>
              <a:rPr lang="en-GB" dirty="0"/>
              <a:t>, </a:t>
            </a:r>
            <a:r>
              <a:rPr lang="en-GB" dirty="0" err="1"/>
              <a:t>t.ex</a:t>
            </a:r>
            <a:r>
              <a:rPr lang="en-GB" dirty="0"/>
              <a:t>. </a:t>
            </a:r>
            <a:r>
              <a:rPr lang="en-GB" dirty="0" err="1"/>
              <a:t>Skolverket</a:t>
            </a:r>
            <a:r>
              <a:rPr lang="en-GB" dirty="0"/>
              <a:t>, UR, NRC med </a:t>
            </a:r>
            <a:r>
              <a:rPr lang="en-GB" dirty="0" err="1"/>
              <a:t>bl.a</a:t>
            </a:r>
            <a:r>
              <a:rPr lang="en-GB" dirty="0"/>
              <a:t>. </a:t>
            </a:r>
            <a:r>
              <a:rPr lang="en-GB" dirty="0" err="1"/>
              <a:t>deltagande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konferenser</a:t>
            </a:r>
            <a:r>
              <a:rPr lang="en-GB" dirty="0"/>
              <a:t> </a:t>
            </a:r>
            <a:r>
              <a:rPr lang="en-GB" dirty="0" err="1"/>
              <a:t>m.m.</a:t>
            </a:r>
            <a:endParaRPr lang="en-GB" dirty="0"/>
          </a:p>
          <a:p>
            <a:r>
              <a:rPr lang="en-GB" dirty="0" err="1"/>
              <a:t>Webbinarier</a:t>
            </a:r>
            <a:r>
              <a:rPr lang="en-GB" dirty="0"/>
              <a:t> – vi </a:t>
            </a:r>
            <a:r>
              <a:rPr lang="en-GB" dirty="0" err="1"/>
              <a:t>delar</a:t>
            </a:r>
            <a:r>
              <a:rPr lang="en-GB" dirty="0"/>
              <a:t> med </a:t>
            </a:r>
            <a:r>
              <a:rPr lang="en-GB" dirty="0" err="1"/>
              <a:t>oss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tankar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nyheter</a:t>
            </a:r>
            <a:r>
              <a:rPr lang="en-GB" dirty="0"/>
              <a:t>, </a:t>
            </a:r>
            <a:r>
              <a:rPr lang="en-GB" dirty="0" err="1"/>
              <a:t>kring</a:t>
            </a:r>
            <a:r>
              <a:rPr lang="en-GB" dirty="0"/>
              <a:t> </a:t>
            </a:r>
            <a:r>
              <a:rPr lang="en-GB" dirty="0" err="1"/>
              <a:t>t.ex</a:t>
            </a:r>
            <a:r>
              <a:rPr lang="en-GB" dirty="0"/>
              <a:t>. </a:t>
            </a:r>
            <a:r>
              <a:rPr lang="en-GB" dirty="0" err="1"/>
              <a:t>våra</a:t>
            </a:r>
            <a:r>
              <a:rPr lang="en-GB" dirty="0"/>
              <a:t> </a:t>
            </a:r>
            <a:r>
              <a:rPr lang="en-GB" dirty="0" err="1"/>
              <a:t>inspirationsmaterial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nyheter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inom</a:t>
            </a:r>
            <a:r>
              <a:rPr lang="en-GB" dirty="0"/>
              <a:t> </a:t>
            </a:r>
            <a:r>
              <a:rPr lang="en-GB" dirty="0" err="1"/>
              <a:t>teknikämnet</a:t>
            </a:r>
            <a:endParaRPr lang="en-GB" dirty="0"/>
          </a:p>
          <a:p>
            <a:r>
              <a:rPr lang="en-GB" dirty="0" err="1"/>
              <a:t>Nätverk</a:t>
            </a:r>
            <a:r>
              <a:rPr lang="en-GB" dirty="0"/>
              <a:t> med </a:t>
            </a:r>
            <a:r>
              <a:rPr lang="en-GB" dirty="0" err="1"/>
              <a:t>lärarutbildare</a:t>
            </a:r>
            <a:r>
              <a:rPr lang="en-GB" dirty="0"/>
              <a:t>, </a:t>
            </a:r>
            <a:r>
              <a:rPr lang="en-GB" dirty="0" err="1"/>
              <a:t>samt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nätverk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tekniklärare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gymnasiets</a:t>
            </a:r>
            <a:r>
              <a:rPr lang="en-GB" dirty="0"/>
              <a:t> </a:t>
            </a:r>
            <a:r>
              <a:rPr lang="en-GB" dirty="0" err="1"/>
              <a:t>teknikprogram</a:t>
            </a:r>
            <a:endParaRPr lang="en-GB" dirty="0"/>
          </a:p>
        </p:txBody>
      </p:sp>
      <p:pic>
        <p:nvPicPr>
          <p:cNvPr id="4" name="Bildobjekt 3" descr="Vuxna som sitter kring ett runt bord och arbetar vid datorer. Bilden är tagen uppifrån. Bilden symboliserar kompetensutveckling.">
            <a:extLst>
              <a:ext uri="{FF2B5EF4-FFF2-40B4-BE49-F238E27FC236}">
                <a16:creationId xmlns:a16="http://schemas.microsoft.com/office/drawing/2014/main" id="{654A3ABA-946A-414F-8C1D-3404EB0F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40" y="2075940"/>
            <a:ext cx="4193669" cy="27957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98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KorolevLiU Bold" pitchFamily="2" charset="77"/>
              </a:rPr>
              <a:t>Forskning</a:t>
            </a:r>
            <a:r>
              <a:rPr lang="en-GB" b="1" dirty="0">
                <a:latin typeface="KorolevLiU Bold" pitchFamily="2" charset="77"/>
              </a:rPr>
              <a:t>—</a:t>
            </a:r>
            <a:r>
              <a:rPr lang="en-GB" b="1" dirty="0" err="1">
                <a:latin typeface="KorolevLiU Bold" pitchFamily="2" charset="77"/>
              </a:rPr>
              <a:t>Samverkan</a:t>
            </a:r>
            <a:endParaRPr lang="en-GB" b="1" dirty="0">
              <a:latin typeface="KorolevLiU Bold" pitchFamily="2" charset="77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7896"/>
            <a:ext cx="6635426" cy="3801023"/>
          </a:xfrm>
        </p:spPr>
        <p:txBody>
          <a:bodyPr>
            <a:normAutofit/>
          </a:bodyPr>
          <a:lstStyle/>
          <a:p>
            <a:r>
              <a:rPr lang="en-GB" dirty="0" err="1"/>
              <a:t>Rockelstad-seminariet</a:t>
            </a:r>
            <a:r>
              <a:rPr lang="en-GB" dirty="0"/>
              <a:t> – </a:t>
            </a:r>
            <a:r>
              <a:rPr lang="en-GB" dirty="0" err="1"/>
              <a:t>forskarkonferens</a:t>
            </a:r>
            <a:r>
              <a:rPr lang="en-GB" dirty="0"/>
              <a:t> med </a:t>
            </a:r>
            <a:r>
              <a:rPr lang="en-GB" dirty="0" err="1"/>
              <a:t>nationella</a:t>
            </a:r>
            <a:r>
              <a:rPr lang="en-GB" dirty="0"/>
              <a:t> </a:t>
            </a:r>
            <a:r>
              <a:rPr lang="en-GB" dirty="0" err="1"/>
              <a:t>samt</a:t>
            </a:r>
            <a:r>
              <a:rPr lang="en-GB" dirty="0"/>
              <a:t> </a:t>
            </a:r>
            <a:r>
              <a:rPr lang="en-GB" dirty="0" err="1"/>
              <a:t>internationella</a:t>
            </a:r>
            <a:r>
              <a:rPr lang="en-GB" dirty="0"/>
              <a:t> </a:t>
            </a:r>
            <a:r>
              <a:rPr lang="en-GB" dirty="0" err="1"/>
              <a:t>forskare</a:t>
            </a:r>
            <a:endParaRPr lang="en-GB" dirty="0"/>
          </a:p>
          <a:p>
            <a:r>
              <a:rPr lang="en-GB" dirty="0"/>
              <a:t>PATT </a:t>
            </a:r>
            <a:r>
              <a:rPr lang="sv-SE" dirty="0"/>
              <a:t>– </a:t>
            </a:r>
            <a:r>
              <a:rPr lang="sv-SE" dirty="0" err="1"/>
              <a:t>Pupils´Attitudes</a:t>
            </a:r>
            <a:r>
              <a:rPr lang="sv-SE" dirty="0"/>
              <a:t> </a:t>
            </a:r>
            <a:r>
              <a:rPr lang="sv-SE" dirty="0" err="1"/>
              <a:t>Towards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 –</a:t>
            </a:r>
            <a:r>
              <a:rPr lang="en-GB" dirty="0"/>
              <a:t> </a:t>
            </a:r>
            <a:r>
              <a:rPr lang="en-GB" dirty="0" err="1"/>
              <a:t>medverkan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den </a:t>
            </a:r>
            <a:r>
              <a:rPr lang="en-GB" dirty="0" err="1"/>
              <a:t>internationella</a:t>
            </a:r>
            <a:r>
              <a:rPr lang="en-GB" dirty="0"/>
              <a:t> </a:t>
            </a:r>
            <a:r>
              <a:rPr lang="en-GB" dirty="0" err="1"/>
              <a:t>forskarkonferensen</a:t>
            </a:r>
            <a:endParaRPr lang="en-GB" dirty="0"/>
          </a:p>
          <a:p>
            <a:r>
              <a:rPr lang="en-GB" dirty="0" err="1"/>
              <a:t>Forskningsinformation</a:t>
            </a:r>
            <a:r>
              <a:rPr lang="en-GB" dirty="0"/>
              <a:t> – </a:t>
            </a:r>
            <a:r>
              <a:rPr lang="en-GB" dirty="0" err="1"/>
              <a:t>tillsammans</a:t>
            </a:r>
            <a:r>
              <a:rPr lang="en-GB" dirty="0"/>
              <a:t> med NATDID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nyhetsbrevet</a:t>
            </a:r>
            <a:r>
              <a:rPr lang="en-GB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vår</a:t>
            </a:r>
            <a:r>
              <a:rPr lang="en-GB" dirty="0"/>
              <a:t> </a:t>
            </a:r>
            <a:r>
              <a:rPr lang="en-GB" dirty="0" err="1"/>
              <a:t>hemsida</a:t>
            </a:r>
            <a:endParaRPr lang="en-GB" dirty="0"/>
          </a:p>
          <a:p>
            <a:endParaRPr lang="en-GB" dirty="0" err="1"/>
          </a:p>
        </p:txBody>
      </p:sp>
      <p:pic>
        <p:nvPicPr>
          <p:cNvPr id="5" name="Bildobjekt 5" descr="Ett barn som fotograferar - ansiktet syns inte bakom den stora kameran.">
            <a:extLst>
              <a:ext uri="{FF2B5EF4-FFF2-40B4-BE49-F238E27FC236}">
                <a16:creationId xmlns:a16="http://schemas.microsoft.com/office/drawing/2014/main" id="{61302E5A-EED6-354E-B447-6D0A5C00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6" t="-236" r="2813" b="236"/>
          <a:stretch/>
        </p:blipFill>
        <p:spPr>
          <a:xfrm>
            <a:off x="7473625" y="1999613"/>
            <a:ext cx="4455294" cy="3801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238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KorolevLiU Bold" pitchFamily="2" charset="77"/>
              </a:rPr>
              <a:t>CETIS </a:t>
            </a:r>
            <a:r>
              <a:rPr lang="en-GB" b="1" dirty="0" err="1">
                <a:latin typeface="KorolevLiU Bold" pitchFamily="2" charset="77"/>
              </a:rPr>
              <a:t>och</a:t>
            </a:r>
            <a:r>
              <a:rPr lang="en-GB" b="1" dirty="0">
                <a:latin typeface="KorolevLiU Bold" pitchFamily="2" charset="77"/>
              </a:rPr>
              <a:t> </a:t>
            </a:r>
            <a:r>
              <a:rPr lang="en-GB" b="1" dirty="0" err="1">
                <a:latin typeface="KorolevLiU Bold" pitchFamily="2" charset="77"/>
              </a:rPr>
              <a:t>sociala</a:t>
            </a:r>
            <a:r>
              <a:rPr lang="en-GB" b="1" dirty="0">
                <a:latin typeface="KorolevLiU Bold" pitchFamily="2" charset="77"/>
              </a:rPr>
              <a:t> </a:t>
            </a:r>
            <a:r>
              <a:rPr lang="en-GB" b="1" dirty="0" err="1">
                <a:latin typeface="KorolevLiU Bold" pitchFamily="2" charset="77"/>
              </a:rPr>
              <a:t>medier</a:t>
            </a:r>
            <a:endParaRPr lang="en-GB" b="1" dirty="0">
              <a:latin typeface="KorolevLiU Bold" pitchFamily="2" charset="77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7833"/>
            <a:ext cx="6441141" cy="41453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 Facebook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CETIS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Teknik </a:t>
            </a:r>
            <a:r>
              <a:rPr lang="en-GB" dirty="0" err="1"/>
              <a:t>tillsammans</a:t>
            </a:r>
            <a:endParaRPr lang="en-GB" dirty="0"/>
          </a:p>
          <a:p>
            <a:pPr lvl="1">
              <a:buFont typeface="Wingdings" pitchFamily="2" charset="2"/>
              <a:buChar char="§"/>
            </a:pPr>
            <a:r>
              <a:rPr lang="en-GB" dirty="0"/>
              <a:t>200 </a:t>
            </a:r>
            <a:r>
              <a:rPr lang="en-GB" dirty="0" err="1"/>
              <a:t>timmar</a:t>
            </a:r>
            <a:r>
              <a:rPr lang="en-GB" dirty="0"/>
              <a:t> Teknik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 err="1"/>
              <a:t>Agerar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andras</a:t>
            </a:r>
            <a:r>
              <a:rPr lang="en-GB" dirty="0"/>
              <a:t> </a:t>
            </a:r>
            <a:r>
              <a:rPr lang="en-GB" dirty="0" err="1"/>
              <a:t>sidor</a:t>
            </a:r>
            <a:r>
              <a:rPr lang="en-GB" dirty="0"/>
              <a:t> </a:t>
            </a:r>
            <a:r>
              <a:rPr lang="en-GB" dirty="0" err="1"/>
              <a:t>såsom</a:t>
            </a:r>
            <a:endParaRPr lang="en-GB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err="1"/>
              <a:t>Tekniklärare</a:t>
            </a:r>
            <a:endParaRPr lang="en-GB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err="1"/>
              <a:t>Teknikämnet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focus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err="1"/>
              <a:t>Teknikcollege</a:t>
            </a:r>
            <a:endParaRPr lang="en-GB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Teknik f–6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/>
              <a:t>Teknik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förskolan</a:t>
            </a:r>
            <a:r>
              <a:rPr lang="en-GB" dirty="0"/>
              <a:t> </a:t>
            </a:r>
            <a:r>
              <a:rPr lang="en-GB" dirty="0" err="1"/>
              <a:t>m.fl</a:t>
            </a:r>
            <a:r>
              <a:rPr lang="en-GB" dirty="0"/>
              <a:t>. </a:t>
            </a:r>
          </a:p>
          <a:p>
            <a:r>
              <a:rPr lang="en-GB" dirty="0"/>
              <a:t>Instagram </a:t>
            </a:r>
          </a:p>
          <a:p>
            <a:endParaRPr lang="en-GB" dirty="0" err="1"/>
          </a:p>
        </p:txBody>
      </p:sp>
      <p:pic>
        <p:nvPicPr>
          <p:cNvPr id="6" name="Bildobjekt 6" descr="En ung kvinna vid en laptop.">
            <a:extLst>
              <a:ext uri="{FF2B5EF4-FFF2-40B4-BE49-F238E27FC236}">
                <a16:creationId xmlns:a16="http://schemas.microsoft.com/office/drawing/2014/main" id="{E1E2453E-78BD-5449-AFAD-6874848B8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3" t="-1" r="2581" b="223"/>
          <a:stretch/>
        </p:blipFill>
        <p:spPr>
          <a:xfrm>
            <a:off x="6541375" y="1851333"/>
            <a:ext cx="5493782" cy="40287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127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6142"/>
            <a:ext cx="10376647" cy="1163231"/>
          </a:xfrm>
        </p:spPr>
        <p:txBody>
          <a:bodyPr anchor="t"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Vi </a:t>
            </a:r>
            <a:r>
              <a:rPr lang="en-GB" b="1" dirty="0" err="1">
                <a:latin typeface="KorolevLiU Bold" pitchFamily="2" charset="77"/>
              </a:rPr>
              <a:t>är</a:t>
            </a:r>
            <a:r>
              <a:rPr lang="en-GB" b="1" dirty="0">
                <a:latin typeface="KorolevLiU Bold" pitchFamily="2" charset="77"/>
              </a:rPr>
              <a:t> CETIS</a:t>
            </a:r>
            <a:br>
              <a:rPr lang="en-GB" dirty="0"/>
            </a:br>
            <a:r>
              <a:rPr lang="en-GB" sz="2800" dirty="0" err="1"/>
              <a:t>Nationellt</a:t>
            </a:r>
            <a:r>
              <a:rPr lang="en-GB" sz="2800" dirty="0"/>
              <a:t> </a:t>
            </a:r>
            <a:r>
              <a:rPr lang="en-GB" sz="2800" dirty="0" err="1"/>
              <a:t>resurscentrum</a:t>
            </a:r>
            <a:r>
              <a:rPr lang="en-GB" sz="2800" dirty="0"/>
              <a:t> för </a:t>
            </a:r>
            <a:r>
              <a:rPr lang="en-GB" sz="2800" dirty="0" err="1"/>
              <a:t>teknikundervisning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skolan</a:t>
            </a:r>
            <a:endParaRPr lang="en-GB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1224"/>
            <a:ext cx="4675094" cy="40808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b="1" dirty="0">
                <a:latin typeface="KorolevLiU Bold" pitchFamily="2" charset="77"/>
              </a:rPr>
              <a:t>Claes Klasander</a:t>
            </a:r>
            <a:br>
              <a:rPr lang="en-GB" sz="2000" dirty="0"/>
            </a:br>
            <a:r>
              <a:rPr lang="en-GB" sz="2200" i="1" dirty="0" err="1"/>
              <a:t>Föreståndare</a:t>
            </a:r>
            <a:br>
              <a:rPr lang="en-GB" sz="2000" dirty="0"/>
            </a:br>
            <a:r>
              <a:rPr lang="en-GB" sz="2000" dirty="0"/>
              <a:t>claes.klasander@liu.se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b="1" dirty="0">
                <a:latin typeface="KorolevLiU Bold" pitchFamily="2" charset="77"/>
              </a:rPr>
              <a:t>Charlotta Nordlöf</a:t>
            </a:r>
            <a:br>
              <a:rPr lang="en-GB" sz="2000" dirty="0"/>
            </a:br>
            <a:r>
              <a:rPr lang="en-GB" sz="2200" i="1" dirty="0" err="1"/>
              <a:t>Projektledare</a:t>
            </a:r>
            <a:br>
              <a:rPr lang="en-GB" sz="2000" dirty="0"/>
            </a:br>
            <a:r>
              <a:rPr lang="en-GB" sz="2000" dirty="0"/>
              <a:t>charlotta.nordlöf@liu.se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b="1" dirty="0">
                <a:latin typeface="KorolevLiU Bold" pitchFamily="2" charset="77"/>
              </a:rPr>
              <a:t>Lena Haskler</a:t>
            </a:r>
            <a:br>
              <a:rPr lang="en-GB" sz="2000" dirty="0"/>
            </a:br>
            <a:r>
              <a:rPr lang="en-GB" sz="2200" i="1" dirty="0"/>
              <a:t>Administration, </a:t>
            </a:r>
            <a:r>
              <a:rPr lang="en-GB" sz="2200" i="1" dirty="0" err="1"/>
              <a:t>ekonomi</a:t>
            </a:r>
            <a:br>
              <a:rPr lang="en-GB" sz="2200" i="1" dirty="0"/>
            </a:br>
            <a:r>
              <a:rPr lang="en-GB" sz="2100" dirty="0"/>
              <a:t>lena.haskler@liu.se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200" b="1" dirty="0">
                <a:latin typeface="KorolevLiU Bold" pitchFamily="2" charset="77"/>
              </a:rPr>
              <a:t>Pernilla Sundqvist </a:t>
            </a:r>
            <a:br>
              <a:rPr lang="sv-SE" sz="2000" b="1" dirty="0">
                <a:latin typeface="KorolevLiU Bold" pitchFamily="2" charset="77"/>
              </a:rPr>
            </a:br>
            <a:r>
              <a:rPr lang="sv-SE" sz="2200" i="1" dirty="0"/>
              <a:t>Projektledare </a:t>
            </a:r>
            <a:br>
              <a:rPr lang="sv-SE" sz="1600" dirty="0"/>
            </a:br>
            <a:r>
              <a:rPr lang="sv-SE" sz="2000" dirty="0"/>
              <a:t>pernilla.sundqvist</a:t>
            </a:r>
            <a:r>
              <a:rPr lang="sv-SE" sz="2000"/>
              <a:t>@mdu.</a:t>
            </a:r>
            <a:r>
              <a:rPr lang="sv-SE" sz="2000" dirty="0"/>
              <a:t>se</a:t>
            </a:r>
            <a:endParaRPr lang="en-GB" sz="2000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8955325-9322-734F-9DF9-9E36B5449A98}"/>
              </a:ext>
            </a:extLst>
          </p:cNvPr>
          <p:cNvSpPr txBox="1">
            <a:spLocks/>
          </p:cNvSpPr>
          <p:nvPr/>
        </p:nvSpPr>
        <p:spPr>
          <a:xfrm>
            <a:off x="5715000" y="1941223"/>
            <a:ext cx="4675095" cy="4080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KorolevLiU Bold" pitchFamily="2" charset="77"/>
              </a:rPr>
              <a:t>Jonas Hallström</a:t>
            </a:r>
            <a:br>
              <a:rPr lang="en-GB" sz="2000" dirty="0"/>
            </a:br>
            <a:r>
              <a:rPr lang="en-GB" sz="2000" i="1" dirty="0" err="1"/>
              <a:t>Forskningsansvarig</a:t>
            </a:r>
            <a:br>
              <a:rPr lang="en-GB" sz="2000" dirty="0"/>
            </a:br>
            <a:r>
              <a:rPr lang="en-GB" sz="2000" dirty="0"/>
              <a:t>jonas.hallstrom@liu.se</a:t>
            </a:r>
          </a:p>
          <a:p>
            <a:pPr marL="0" indent="0">
              <a:buNone/>
            </a:pPr>
            <a:r>
              <a:rPr lang="en-GB" sz="2000" b="1" dirty="0">
                <a:latin typeface="KorolevLiU Bold" pitchFamily="2" charset="77"/>
              </a:rPr>
              <a:t>Susanne Engström</a:t>
            </a:r>
            <a:br>
              <a:rPr lang="en-GB" sz="2000" b="1" dirty="0">
                <a:latin typeface="KorolevLiU Bold" pitchFamily="2" charset="77"/>
              </a:rPr>
            </a:br>
            <a:r>
              <a:rPr lang="en-GB" sz="2000" i="1" dirty="0" err="1"/>
              <a:t>Projektledare</a:t>
            </a:r>
            <a:br>
              <a:rPr lang="en-GB" sz="2000" i="1" dirty="0"/>
            </a:br>
            <a:r>
              <a:rPr lang="en-GB" sz="2000" dirty="0"/>
              <a:t>sengstro@kth.se</a:t>
            </a:r>
          </a:p>
          <a:p>
            <a:pPr marL="0" indent="0">
              <a:buNone/>
            </a:pPr>
            <a:r>
              <a:rPr lang="en-GB" sz="2000" b="1" dirty="0">
                <a:latin typeface="KorolevLiU Bold" pitchFamily="2" charset="77"/>
              </a:rPr>
              <a:t>Katarina </a:t>
            </a:r>
            <a:r>
              <a:rPr lang="en-GB" sz="2000" b="1" dirty="0" err="1">
                <a:latin typeface="KorolevLiU Bold" pitchFamily="2" charset="77"/>
              </a:rPr>
              <a:t>Rehder</a:t>
            </a:r>
            <a:br>
              <a:rPr lang="en-GB" sz="2000" dirty="0"/>
            </a:br>
            <a:r>
              <a:rPr lang="en-GB" sz="2000" i="1" dirty="0" err="1"/>
              <a:t>Kommunikatör</a:t>
            </a:r>
            <a:br>
              <a:rPr lang="en-GB" sz="2000" i="1" dirty="0"/>
            </a:br>
            <a:r>
              <a:rPr lang="en-GB" sz="2000" dirty="0"/>
              <a:t>katarina.rehder@liu.se</a:t>
            </a:r>
          </a:p>
          <a:p>
            <a:pPr marL="0" indent="0">
              <a:buNone/>
            </a:pPr>
            <a:r>
              <a:rPr lang="en-GB" sz="2000" b="1" dirty="0">
                <a:latin typeface="KorolevLiU Bold" pitchFamily="2" charset="77"/>
              </a:rPr>
              <a:t>Lotta Lindmark</a:t>
            </a:r>
            <a:br>
              <a:rPr lang="en-GB" sz="2000" dirty="0"/>
            </a:br>
            <a:r>
              <a:rPr lang="en-GB" sz="2000" i="1" dirty="0" err="1"/>
              <a:t>Projektledare</a:t>
            </a:r>
            <a:br>
              <a:rPr lang="en-GB" sz="2000" i="1" dirty="0"/>
            </a:br>
            <a:r>
              <a:rPr lang="en-GB" sz="2000" dirty="0"/>
              <a:t>lotta.lindmark@liu.se</a:t>
            </a:r>
          </a:p>
        </p:txBody>
      </p:sp>
    </p:spTree>
    <p:extLst>
      <p:ext uri="{BB962C8B-B14F-4D97-AF65-F5344CB8AC3E}">
        <p14:creationId xmlns:p14="http://schemas.microsoft.com/office/powerpoint/2010/main" val="76288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E30B71-0D42-0C45-9E1B-25C5A02DB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7954"/>
            <a:ext cx="9144000" cy="4163862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7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info@cetis.liu.se</a:t>
            </a: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liu.se/</a:t>
            </a:r>
            <a:r>
              <a:rPr lang="en-GB" sz="27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cetis</a:t>
            </a:r>
            <a:br>
              <a:rPr lang="en-GB" sz="27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27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</a:t>
            </a:r>
            <a:r>
              <a:rPr lang="en-GB" sz="27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centrumforteknikeniskolan</a:t>
            </a: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</a:t>
            </a:r>
            <a:r>
              <a:rPr lang="en-GB" sz="27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CETISLiu</a:t>
            </a: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</a:t>
            </a:r>
            <a:r>
              <a:rPr lang="en-GB" sz="27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tekniktillsammans</a:t>
            </a: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facebook.com/groups/200timmarteknik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Bredgatan</a:t>
            </a:r>
            <a:r>
              <a:rPr lang="en-GB" dirty="0">
                <a:solidFill>
                  <a:schemeClr val="bg1"/>
                </a:solidFill>
              </a:rPr>
              <a:t> 34, </a:t>
            </a:r>
            <a:r>
              <a:rPr lang="en-GB" dirty="0" err="1">
                <a:solidFill>
                  <a:schemeClr val="bg1"/>
                </a:solidFill>
              </a:rPr>
              <a:t>Norrköping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Kvarteret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Täppan</a:t>
            </a:r>
            <a:r>
              <a:rPr lang="en-GB" dirty="0">
                <a:solidFill>
                  <a:schemeClr val="bg1"/>
                </a:solidFill>
              </a:rPr>
              <a:t>, plan 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79B107-8F0D-2642-85CA-76EC9513C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38201"/>
            <a:ext cx="9144000" cy="1053351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KorolevLiU Bold" pitchFamily="2" charset="77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92125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Om CETIS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CETIS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nationellt</a:t>
            </a:r>
            <a:r>
              <a:rPr lang="en-GB" dirty="0"/>
              <a:t> </a:t>
            </a:r>
            <a:r>
              <a:rPr lang="en-GB" dirty="0" err="1"/>
              <a:t>resurscentrum</a:t>
            </a:r>
            <a:r>
              <a:rPr lang="en-GB" dirty="0"/>
              <a:t> med </a:t>
            </a:r>
            <a:r>
              <a:rPr lang="en-GB" dirty="0" err="1"/>
              <a:t>regeringsuppdrag</a:t>
            </a:r>
            <a:r>
              <a:rPr lang="en-GB" dirty="0"/>
              <a:t> sedan 1996</a:t>
            </a:r>
          </a:p>
          <a:p>
            <a:r>
              <a:rPr lang="en-GB" dirty="0" err="1"/>
              <a:t>Regeringsuppdrag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stimulera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utveckla</a:t>
            </a:r>
            <a:r>
              <a:rPr lang="en-GB" dirty="0"/>
              <a:t> </a:t>
            </a:r>
            <a:r>
              <a:rPr lang="en-GB" dirty="0" err="1"/>
              <a:t>teknikundervisning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svensk</a:t>
            </a:r>
            <a:r>
              <a:rPr lang="en-GB" dirty="0"/>
              <a:t> </a:t>
            </a:r>
            <a:r>
              <a:rPr lang="en-GB" dirty="0" err="1"/>
              <a:t>skola</a:t>
            </a:r>
            <a:endParaRPr lang="en-GB" dirty="0"/>
          </a:p>
          <a:p>
            <a:r>
              <a:rPr lang="en-GB" dirty="0" err="1"/>
              <a:t>Tillsammans</a:t>
            </a:r>
            <a:r>
              <a:rPr lang="en-GB" dirty="0"/>
              <a:t> med </a:t>
            </a:r>
            <a:r>
              <a:rPr lang="en-GB" dirty="0" err="1"/>
              <a:t>förskolans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grundskolans</a:t>
            </a:r>
            <a:r>
              <a:rPr lang="en-GB" dirty="0"/>
              <a:t> personal, </a:t>
            </a:r>
            <a:r>
              <a:rPr lang="en-GB" dirty="0" err="1"/>
              <a:t>landets</a:t>
            </a:r>
            <a:r>
              <a:rPr lang="en-GB" dirty="0"/>
              <a:t> </a:t>
            </a:r>
            <a:r>
              <a:rPr lang="en-GB" dirty="0" err="1"/>
              <a:t>lärarutbildare</a:t>
            </a:r>
            <a:r>
              <a:rPr lang="en-GB" dirty="0"/>
              <a:t>, </a:t>
            </a:r>
            <a:r>
              <a:rPr lang="en-GB" dirty="0" err="1"/>
              <a:t>näringslivsföreträdare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andra</a:t>
            </a:r>
            <a:r>
              <a:rPr lang="en-GB" dirty="0"/>
              <a:t> </a:t>
            </a:r>
            <a:r>
              <a:rPr lang="en-GB" dirty="0" err="1"/>
              <a:t>intresserade</a:t>
            </a:r>
            <a:r>
              <a:rPr lang="en-GB" dirty="0"/>
              <a:t> </a:t>
            </a:r>
            <a:r>
              <a:rPr lang="en-GB" dirty="0" err="1"/>
              <a:t>stärka</a:t>
            </a:r>
            <a:r>
              <a:rPr lang="en-GB" dirty="0"/>
              <a:t> </a:t>
            </a:r>
            <a:r>
              <a:rPr lang="en-GB" dirty="0" err="1"/>
              <a:t>teknikundervisning</a:t>
            </a:r>
            <a:r>
              <a:rPr lang="en-GB" dirty="0"/>
              <a:t>.</a:t>
            </a:r>
          </a:p>
          <a:p>
            <a:r>
              <a:rPr lang="en-GB" dirty="0"/>
              <a:t>Det </a:t>
            </a:r>
            <a:r>
              <a:rPr lang="en-GB" dirty="0" err="1"/>
              <a:t>yttersta</a:t>
            </a:r>
            <a:r>
              <a:rPr lang="en-GB" dirty="0"/>
              <a:t> </a:t>
            </a:r>
            <a:r>
              <a:rPr lang="en-GB" dirty="0" err="1"/>
              <a:t>målet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god </a:t>
            </a:r>
            <a:r>
              <a:rPr lang="en-GB" dirty="0" err="1"/>
              <a:t>teknisk</a:t>
            </a:r>
            <a:r>
              <a:rPr lang="en-GB" dirty="0"/>
              <a:t> </a:t>
            </a:r>
            <a:r>
              <a:rPr lang="en-GB" dirty="0" err="1"/>
              <a:t>allmänbildning</a:t>
            </a:r>
            <a:r>
              <a:rPr lang="en-GB" dirty="0"/>
              <a:t> </a:t>
            </a:r>
            <a:r>
              <a:rPr lang="en-GB" dirty="0" err="1"/>
              <a:t>hos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elever</a:t>
            </a:r>
            <a:br>
              <a:rPr lang="en-GB" dirty="0"/>
            </a:br>
            <a:r>
              <a:rPr lang="en-GB" dirty="0" err="1"/>
              <a:t>Placerat</a:t>
            </a:r>
            <a:r>
              <a:rPr lang="en-GB" dirty="0"/>
              <a:t> vid Linköpings universitet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25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0A35DC-808E-4663-BF13-0423B33B68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27783"/>
            <a:ext cx="10515600" cy="1325563"/>
          </a:xfrm>
        </p:spPr>
        <p:txBody>
          <a:bodyPr/>
          <a:lstStyle/>
          <a:p>
            <a:r>
              <a:rPr lang="en-US" b="1" dirty="0">
                <a:latin typeface="KorolevLiU Bold" pitchFamily="2" charset="77"/>
              </a:rPr>
              <a:t>CETIS </a:t>
            </a:r>
            <a:r>
              <a:rPr lang="en-US" b="1" dirty="0" err="1">
                <a:latin typeface="KorolevLiU Bold" pitchFamily="2" charset="77"/>
              </a:rPr>
              <a:t>verksamheter</a:t>
            </a:r>
            <a:endParaRPr lang="en-US" b="1" dirty="0">
              <a:latin typeface="KorolevLiU Bold" pitchFamily="2" charset="77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442"/>
            <a:ext cx="5181600" cy="3904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err="1"/>
              <a:t>Nyhetsbrev</a:t>
            </a:r>
            <a:r>
              <a:rPr lang="en-GB" sz="2000" dirty="0"/>
              <a:t> – </a:t>
            </a:r>
            <a:r>
              <a:rPr lang="en-GB" sz="2000" dirty="0" err="1"/>
              <a:t>ges</a:t>
            </a:r>
            <a:r>
              <a:rPr lang="en-GB" sz="2000" dirty="0"/>
              <a:t> </a:t>
            </a:r>
            <a:r>
              <a:rPr lang="en-GB" sz="2000" dirty="0" err="1"/>
              <a:t>ut</a:t>
            </a:r>
            <a:r>
              <a:rPr lang="en-GB" sz="2000" dirty="0"/>
              <a:t> </a:t>
            </a:r>
            <a:r>
              <a:rPr lang="en-GB" sz="2000" dirty="0" err="1"/>
              <a:t>fyra</a:t>
            </a:r>
            <a:r>
              <a:rPr lang="en-GB" sz="2000" dirty="0"/>
              <a:t> </a:t>
            </a:r>
            <a:r>
              <a:rPr lang="en-GB" sz="2000" dirty="0" err="1"/>
              <a:t>gånger</a:t>
            </a:r>
            <a:r>
              <a:rPr lang="en-GB" sz="2000" dirty="0"/>
              <a:t> per </a:t>
            </a:r>
            <a:r>
              <a:rPr lang="en-GB" sz="2000" dirty="0" err="1"/>
              <a:t>år</a:t>
            </a:r>
            <a:r>
              <a:rPr lang="en-GB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 err="1"/>
              <a:t>Hemsida</a:t>
            </a:r>
            <a:r>
              <a:rPr lang="en-GB" sz="2000" dirty="0"/>
              <a:t> med </a:t>
            </a:r>
            <a:r>
              <a:rPr lang="en-GB" sz="2000" dirty="0" err="1"/>
              <a:t>resurser</a:t>
            </a:r>
            <a:r>
              <a:rPr lang="en-GB" sz="2000" dirty="0"/>
              <a:t> </a:t>
            </a:r>
            <a:r>
              <a:rPr lang="en-GB" sz="2000" dirty="0" err="1"/>
              <a:t>och</a:t>
            </a:r>
            <a:r>
              <a:rPr lang="en-GB" sz="2000" dirty="0"/>
              <a:t> information</a:t>
            </a:r>
          </a:p>
          <a:p>
            <a:pPr>
              <a:lnSpc>
                <a:spcPct val="90000"/>
              </a:lnSpc>
            </a:pPr>
            <a:r>
              <a:rPr lang="en-GB" sz="2000" dirty="0" err="1"/>
              <a:t>Konferenser</a:t>
            </a:r>
            <a:r>
              <a:rPr lang="en-GB" sz="2000" dirty="0"/>
              <a:t> – </a:t>
            </a:r>
            <a:r>
              <a:rPr lang="en-GB" sz="2000" dirty="0" err="1"/>
              <a:t>nationella</a:t>
            </a:r>
            <a:r>
              <a:rPr lang="en-GB" sz="2000" dirty="0"/>
              <a:t> </a:t>
            </a:r>
            <a:r>
              <a:rPr lang="en-GB" sz="2000" dirty="0" err="1"/>
              <a:t>och</a:t>
            </a:r>
            <a:r>
              <a:rPr lang="en-GB" sz="2000" dirty="0"/>
              <a:t> </a:t>
            </a:r>
            <a:r>
              <a:rPr lang="en-GB" sz="2000" dirty="0" err="1"/>
              <a:t>regionala</a:t>
            </a:r>
            <a:r>
              <a:rPr lang="en-GB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 err="1"/>
              <a:t>Samverkan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err="1"/>
              <a:t>Nätverk</a:t>
            </a:r>
            <a:r>
              <a:rPr lang="en-GB" sz="2000" dirty="0"/>
              <a:t> </a:t>
            </a:r>
            <a:r>
              <a:rPr lang="en-GB" sz="2000" dirty="0" err="1"/>
              <a:t>för</a:t>
            </a:r>
            <a:r>
              <a:rPr lang="en-GB" sz="2000" dirty="0"/>
              <a:t> </a:t>
            </a:r>
            <a:r>
              <a:rPr lang="en-GB" sz="2000" dirty="0" err="1"/>
              <a:t>lärarutbildare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err="1"/>
              <a:t>Inspirationsmaterial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err="1"/>
              <a:t>Nätverk</a:t>
            </a:r>
            <a:r>
              <a:rPr lang="en-GB" sz="2000" dirty="0"/>
              <a:t> </a:t>
            </a:r>
            <a:r>
              <a:rPr lang="en-GB" sz="2000" dirty="0" err="1"/>
              <a:t>för</a:t>
            </a:r>
            <a:r>
              <a:rPr lang="en-GB" sz="2000" dirty="0"/>
              <a:t> </a:t>
            </a:r>
            <a:r>
              <a:rPr lang="en-GB" sz="2000" dirty="0" err="1"/>
              <a:t>lärare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teknikprogrammet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err="1"/>
              <a:t>Sociala</a:t>
            </a:r>
            <a:r>
              <a:rPr lang="en-GB" sz="2000" dirty="0"/>
              <a:t> </a:t>
            </a:r>
            <a:r>
              <a:rPr lang="en-GB" sz="2000" dirty="0" err="1"/>
              <a:t>medier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pic>
        <p:nvPicPr>
          <p:cNvPr id="10" name="Bildobjekt 9" descr="Sju barn i olika åldrar på en trappa, en som spelar gitarr, en som läser, en som håller upp en lång linjal.">
            <a:extLst>
              <a:ext uri="{FF2B5EF4-FFF2-40B4-BE49-F238E27FC236}">
                <a16:creationId xmlns:a16="http://schemas.microsoft.com/office/drawing/2014/main" id="{193432BF-7260-4118-AFC3-93C6880B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00548"/>
            <a:ext cx="5634340" cy="42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7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sz="4900" b="1" dirty="0" err="1">
                <a:latin typeface="KorolevLiU Bold" pitchFamily="2" charset="77"/>
              </a:rPr>
              <a:t>Teknikundervisning</a:t>
            </a:r>
            <a:r>
              <a:rPr lang="en-GB" sz="4900" b="1" dirty="0">
                <a:latin typeface="KorolevLiU Bold" pitchFamily="2" charset="77"/>
              </a:rPr>
              <a:t> </a:t>
            </a:r>
            <a:r>
              <a:rPr lang="en-GB" sz="4900" b="1" dirty="0" err="1">
                <a:latin typeface="KorolevLiU Bold" pitchFamily="2" charset="77"/>
              </a:rPr>
              <a:t>i</a:t>
            </a:r>
            <a:r>
              <a:rPr lang="en-GB" sz="4900" b="1" dirty="0">
                <a:latin typeface="KorolevLiU Bold" pitchFamily="2" charset="77"/>
              </a:rPr>
              <a:t> </a:t>
            </a:r>
            <a:r>
              <a:rPr lang="en-GB" sz="4900" b="1" dirty="0" err="1">
                <a:latin typeface="KorolevLiU Bold" pitchFamily="2" charset="77"/>
              </a:rPr>
              <a:t>skolan</a:t>
            </a:r>
            <a:br>
              <a:rPr lang="en-GB" sz="4900" b="1" dirty="0">
                <a:latin typeface="KorolevLiU Bold" pitchFamily="2" charset="77"/>
              </a:rPr>
            </a:br>
            <a:r>
              <a:rPr lang="en-GB" sz="4900" b="1" dirty="0">
                <a:latin typeface="KorolevLiU Bold" pitchFamily="2" charset="77"/>
              </a:rPr>
              <a:t>– </a:t>
            </a:r>
            <a:r>
              <a:rPr lang="en-GB" sz="4900" b="1" dirty="0" err="1">
                <a:latin typeface="KorolevLiU Bold" pitchFamily="2" charset="77"/>
              </a:rPr>
              <a:t>ett</a:t>
            </a:r>
            <a:r>
              <a:rPr lang="en-GB" sz="4900" b="1" dirty="0">
                <a:latin typeface="KorolevLiU Bold" pitchFamily="2" charset="77"/>
              </a:rPr>
              <a:t> </a:t>
            </a:r>
            <a:r>
              <a:rPr lang="en-GB" sz="4900" b="1" dirty="0" err="1">
                <a:latin typeface="KorolevLiU Bold" pitchFamily="2" charset="77"/>
              </a:rPr>
              <a:t>teknikdidaktiskt</a:t>
            </a:r>
            <a:r>
              <a:rPr lang="en-GB" sz="4900" b="1" dirty="0">
                <a:latin typeface="KorolevLiU Bold" pitchFamily="2" charset="77"/>
              </a:rPr>
              <a:t> </a:t>
            </a:r>
            <a:r>
              <a:rPr lang="en-GB" sz="4900" b="1" dirty="0" err="1">
                <a:latin typeface="KorolevLiU Bold" pitchFamily="2" charset="77"/>
              </a:rPr>
              <a:t>nyhetsbrev</a:t>
            </a:r>
            <a:br>
              <a:rPr lang="en-GB" dirty="0"/>
            </a:b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458"/>
            <a:ext cx="7696200" cy="4074505"/>
          </a:xfrm>
        </p:spPr>
        <p:txBody>
          <a:bodyPr>
            <a:normAutofit/>
          </a:bodyPr>
          <a:lstStyle/>
          <a:p>
            <a:r>
              <a:rPr lang="en-GB" dirty="0" err="1"/>
              <a:t>Teknikundervisning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skolan</a:t>
            </a:r>
            <a:r>
              <a:rPr lang="en-GB" dirty="0"/>
              <a:t> – </a:t>
            </a:r>
            <a:r>
              <a:rPr lang="en-GB" dirty="0" err="1"/>
              <a:t>inne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sin 28:e </a:t>
            </a:r>
            <a:r>
              <a:rPr lang="en-GB" dirty="0" err="1"/>
              <a:t>årgång</a:t>
            </a:r>
            <a:r>
              <a:rPr lang="en-GB" dirty="0"/>
              <a:t>.</a:t>
            </a:r>
          </a:p>
          <a:p>
            <a:r>
              <a:rPr lang="en-GB" dirty="0"/>
              <a:t>Forum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idé</a:t>
            </a:r>
            <a:r>
              <a:rPr lang="en-GB" dirty="0"/>
              <a:t>-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erfarenhetsutbyte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med </a:t>
            </a:r>
            <a:r>
              <a:rPr lang="en-GB" dirty="0" err="1"/>
              <a:t>intresse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teknikämnet</a:t>
            </a:r>
            <a:r>
              <a:rPr lang="en-GB" dirty="0"/>
              <a:t>.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Artiklar</a:t>
            </a:r>
            <a:r>
              <a:rPr lang="en-GB" dirty="0"/>
              <a:t>, </a:t>
            </a:r>
            <a:r>
              <a:rPr lang="en-GB" dirty="0" err="1"/>
              <a:t>idéer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information </a:t>
            </a:r>
            <a:r>
              <a:rPr lang="en-GB" dirty="0" err="1"/>
              <a:t>kring</a:t>
            </a:r>
            <a:r>
              <a:rPr lang="en-GB" dirty="0"/>
              <a:t> </a:t>
            </a:r>
            <a:r>
              <a:rPr lang="en-GB" dirty="0" err="1"/>
              <a:t>teknikundervisning</a:t>
            </a:r>
            <a:r>
              <a:rPr lang="en-GB" dirty="0"/>
              <a:t>, </a:t>
            </a:r>
            <a:r>
              <a:rPr lang="en-GB" dirty="0" err="1"/>
              <a:t>intervjuer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tips om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typer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litteratur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undervisningsmaterial</a:t>
            </a:r>
            <a:r>
              <a:rPr lang="en-GB" dirty="0"/>
              <a:t>.</a:t>
            </a:r>
          </a:p>
          <a:p>
            <a:r>
              <a:rPr lang="en-GB" dirty="0" err="1"/>
              <a:t>Vill</a:t>
            </a:r>
            <a:r>
              <a:rPr lang="en-GB" dirty="0"/>
              <a:t> du </a:t>
            </a:r>
            <a:r>
              <a:rPr lang="en-GB" dirty="0" err="1"/>
              <a:t>bidra</a:t>
            </a:r>
            <a:r>
              <a:rPr lang="en-GB" dirty="0"/>
              <a:t> med texter? Det </a:t>
            </a:r>
            <a:r>
              <a:rPr lang="en-GB" dirty="0" err="1"/>
              <a:t>finns</a:t>
            </a:r>
            <a:r>
              <a:rPr lang="en-GB" dirty="0"/>
              <a:t> plats </a:t>
            </a:r>
            <a:r>
              <a:rPr lang="en-GB" dirty="0" err="1"/>
              <a:t>för</a:t>
            </a:r>
            <a:r>
              <a:rPr lang="en-GB" dirty="0"/>
              <a:t> dig.</a:t>
            </a:r>
          </a:p>
          <a:p>
            <a:r>
              <a:rPr lang="en-GB" dirty="0" err="1"/>
              <a:t>Prenumerera</a:t>
            </a:r>
            <a:r>
              <a:rPr lang="en-GB" dirty="0"/>
              <a:t> – det </a:t>
            </a:r>
            <a:r>
              <a:rPr lang="en-GB" dirty="0" err="1"/>
              <a:t>är</a:t>
            </a:r>
            <a:r>
              <a:rPr lang="en-GB" dirty="0"/>
              <a:t> gratis.</a:t>
            </a:r>
          </a:p>
          <a:p>
            <a:endParaRPr lang="en-GB" dirty="0"/>
          </a:p>
        </p:txBody>
      </p:sp>
      <p:pic>
        <p:nvPicPr>
          <p:cNvPr id="8" name="Bildobjekt 7" descr="Första sidan av CETIS nyhetsbrev Tekniken i skolan, nummer 1, 2022. Två satelliter på omslaget.">
            <a:extLst>
              <a:ext uri="{FF2B5EF4-FFF2-40B4-BE49-F238E27FC236}">
                <a16:creationId xmlns:a16="http://schemas.microsoft.com/office/drawing/2014/main" id="{E7A7E06A-B9C6-4F19-B417-2AB0D9650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60" y="1390141"/>
            <a:ext cx="2880360" cy="40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5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b="1" dirty="0" err="1">
                <a:latin typeface="KorolevLiU Bold" pitchFamily="2" charset="77"/>
              </a:rPr>
              <a:t>Våra</a:t>
            </a:r>
            <a:r>
              <a:rPr lang="en-GB" b="1" dirty="0">
                <a:latin typeface="KorolevLiU Bold" pitchFamily="2" charset="77"/>
              </a:rPr>
              <a:t> </a:t>
            </a:r>
            <a:r>
              <a:rPr lang="en-GB" b="1" dirty="0" err="1">
                <a:latin typeface="KorolevLiU Bold" pitchFamily="2" charset="77"/>
              </a:rPr>
              <a:t>hemsidor</a:t>
            </a:r>
            <a:br>
              <a:rPr lang="en-GB" b="1" dirty="0">
                <a:latin typeface="KorolevLiU Bold" pitchFamily="2" charset="77"/>
              </a:rPr>
            </a:br>
            <a:r>
              <a:rPr lang="en-GB" b="1" dirty="0" err="1">
                <a:latin typeface="KorolevLiU Bold" pitchFamily="2" charset="77"/>
              </a:rPr>
              <a:t>på</a:t>
            </a:r>
            <a:r>
              <a:rPr lang="en-GB" b="1" dirty="0">
                <a:latin typeface="KorolevLiU Bold" pitchFamily="2" charset="77"/>
              </a:rPr>
              <a:t> www.cetis.se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1829"/>
            <a:ext cx="6862482" cy="396813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Om CETIS – </a:t>
            </a:r>
            <a:r>
              <a:rPr lang="en-GB" dirty="0" err="1"/>
              <a:t>forskning</a:t>
            </a:r>
            <a:r>
              <a:rPr lang="en-GB" dirty="0"/>
              <a:t> &amp; </a:t>
            </a:r>
            <a:r>
              <a:rPr lang="en-GB" dirty="0" err="1"/>
              <a:t>samverkan</a:t>
            </a:r>
            <a:endParaRPr lang="en-GB" dirty="0"/>
          </a:p>
          <a:p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teknikundervisning</a:t>
            </a:r>
            <a:r>
              <a:rPr lang="en-GB" dirty="0"/>
              <a:t> – </a:t>
            </a:r>
            <a:r>
              <a:rPr lang="en-GB" dirty="0" err="1"/>
              <a:t>inspirationsmaterial</a:t>
            </a:r>
            <a:endParaRPr lang="en-GB" dirty="0"/>
          </a:p>
          <a:p>
            <a:r>
              <a:rPr lang="en-GB" dirty="0" err="1"/>
              <a:t>Nyhetsbrev</a:t>
            </a:r>
            <a:r>
              <a:rPr lang="en-GB" dirty="0"/>
              <a:t> – </a:t>
            </a:r>
            <a:r>
              <a:rPr lang="en-GB" dirty="0" err="1"/>
              <a:t>prenumerera</a:t>
            </a:r>
            <a:r>
              <a:rPr lang="en-GB" dirty="0"/>
              <a:t>!</a:t>
            </a:r>
          </a:p>
          <a:p>
            <a:r>
              <a:rPr lang="en-GB" dirty="0" err="1"/>
              <a:t>Kompetensutveckling</a:t>
            </a:r>
            <a:r>
              <a:rPr lang="en-GB" dirty="0"/>
              <a:t> – </a:t>
            </a:r>
            <a:r>
              <a:rPr lang="en-GB" dirty="0" err="1"/>
              <a:t>konferenser</a:t>
            </a:r>
            <a:r>
              <a:rPr lang="en-GB" dirty="0"/>
              <a:t>, </a:t>
            </a:r>
            <a:r>
              <a:rPr lang="en-GB" dirty="0" err="1"/>
              <a:t>kurser</a:t>
            </a:r>
            <a:r>
              <a:rPr lang="en-GB" dirty="0"/>
              <a:t>, </a:t>
            </a:r>
            <a:r>
              <a:rPr lang="en-GB" dirty="0" err="1"/>
              <a:t>webbinarier</a:t>
            </a:r>
            <a:endParaRPr lang="en-GB" dirty="0"/>
          </a:p>
          <a:p>
            <a:r>
              <a:rPr lang="en-GB" dirty="0"/>
              <a:t>Om </a:t>
            </a:r>
            <a:r>
              <a:rPr lang="en-GB" dirty="0" err="1"/>
              <a:t>teknikämnet</a:t>
            </a:r>
            <a:r>
              <a:rPr lang="en-GB" dirty="0"/>
              <a:t> – </a:t>
            </a:r>
            <a:r>
              <a:rPr lang="en-GB" dirty="0" err="1"/>
              <a:t>styrdokument</a:t>
            </a:r>
            <a:r>
              <a:rPr lang="en-GB" dirty="0"/>
              <a:t>, </a:t>
            </a:r>
            <a:r>
              <a:rPr lang="en-GB" dirty="0" err="1"/>
              <a:t>tekniksalen</a:t>
            </a:r>
            <a:r>
              <a:rPr lang="en-GB" dirty="0"/>
              <a:t>,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skolformer</a:t>
            </a:r>
            <a:endParaRPr lang="en-GB" dirty="0"/>
          </a:p>
          <a:p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läsa</a:t>
            </a:r>
            <a:r>
              <a:rPr lang="en-GB" dirty="0"/>
              <a:t> om </a:t>
            </a:r>
            <a:r>
              <a:rPr lang="en-GB" dirty="0" err="1"/>
              <a:t>teknik</a:t>
            </a:r>
            <a:r>
              <a:rPr lang="en-GB" dirty="0"/>
              <a:t> – </a:t>
            </a:r>
            <a:r>
              <a:rPr lang="en-GB" dirty="0" err="1"/>
              <a:t>avhandlingar</a:t>
            </a:r>
            <a:r>
              <a:rPr lang="en-GB" dirty="0"/>
              <a:t>, </a:t>
            </a:r>
            <a:r>
              <a:rPr lang="en-GB" dirty="0" err="1"/>
              <a:t>artiklar</a:t>
            </a:r>
            <a:r>
              <a:rPr lang="en-GB" dirty="0"/>
              <a:t>, </a:t>
            </a:r>
            <a:r>
              <a:rPr lang="en-GB" dirty="0" err="1"/>
              <a:t>boktips</a:t>
            </a:r>
            <a:r>
              <a:rPr lang="en-GB" dirty="0"/>
              <a:t>, </a:t>
            </a:r>
            <a:r>
              <a:rPr lang="en-GB" dirty="0" err="1"/>
              <a:t>bibliotek</a:t>
            </a:r>
            <a:r>
              <a:rPr lang="en-GB" dirty="0"/>
              <a:t>, </a:t>
            </a:r>
            <a:r>
              <a:rPr lang="en-GB" dirty="0" err="1"/>
              <a:t>rapporter</a:t>
            </a:r>
            <a:endParaRPr lang="en-GB" dirty="0"/>
          </a:p>
        </p:txBody>
      </p:sp>
      <p:pic>
        <p:nvPicPr>
          <p:cNvPr id="8" name="Bildobjekt 7" descr="En skärmdump från CETIS hemsida som visar sidan som handlar om Teknikundervisning.">
            <a:extLst>
              <a:ext uri="{FF2B5EF4-FFF2-40B4-BE49-F238E27FC236}">
                <a16:creationId xmlns:a16="http://schemas.microsoft.com/office/drawing/2014/main" id="{BAE6A3CB-CEF2-484C-88A3-925ACA6A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40" y="774824"/>
            <a:ext cx="3153763" cy="51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0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CETIS </a:t>
            </a:r>
            <a:r>
              <a:rPr lang="en-GB" b="1" dirty="0" err="1">
                <a:latin typeface="KorolevLiU Bold" pitchFamily="2" charset="77"/>
              </a:rPr>
              <a:t>inspirationsmaterial</a:t>
            </a:r>
            <a:endParaRPr lang="en-GB" b="1" dirty="0">
              <a:latin typeface="KorolevLiU Bold" pitchFamily="2" charset="77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153"/>
            <a:ext cx="5024718" cy="4003593"/>
          </a:xfrm>
        </p:spPr>
        <p:txBody>
          <a:bodyPr>
            <a:normAutofit/>
          </a:bodyPr>
          <a:lstStyle/>
          <a:p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följande</a:t>
            </a:r>
            <a:r>
              <a:rPr lang="en-GB" dirty="0"/>
              <a:t> </a:t>
            </a:r>
            <a:r>
              <a:rPr lang="en-GB" dirty="0" err="1"/>
              <a:t>sidor</a:t>
            </a:r>
            <a:r>
              <a:rPr lang="en-GB" dirty="0"/>
              <a:t> </a:t>
            </a:r>
            <a:r>
              <a:rPr lang="en-GB" dirty="0" err="1"/>
              <a:t>presenteras</a:t>
            </a:r>
            <a:r>
              <a:rPr lang="en-GB" dirty="0"/>
              <a:t> </a:t>
            </a:r>
            <a:r>
              <a:rPr lang="en-GB" dirty="0" err="1"/>
              <a:t>inspirationsmaterial</a:t>
            </a:r>
            <a:endParaRPr lang="en-GB" dirty="0"/>
          </a:p>
          <a:p>
            <a:r>
              <a:rPr lang="en-GB" dirty="0"/>
              <a:t>De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ständigt</a:t>
            </a:r>
            <a:r>
              <a:rPr lang="en-GB" dirty="0"/>
              <a:t> under </a:t>
            </a:r>
            <a:r>
              <a:rPr lang="en-GB" dirty="0" err="1"/>
              <a:t>utveckling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anpassas</a:t>
            </a:r>
            <a:r>
              <a:rPr lang="en-GB" dirty="0"/>
              <a:t> </a:t>
            </a:r>
            <a:r>
              <a:rPr lang="en-GB" dirty="0" err="1"/>
              <a:t>succesivt</a:t>
            </a:r>
            <a:r>
              <a:rPr lang="en-GB" dirty="0"/>
              <a:t> </a:t>
            </a:r>
            <a:r>
              <a:rPr lang="en-GB" dirty="0" err="1"/>
              <a:t>efter</a:t>
            </a:r>
            <a:r>
              <a:rPr lang="en-GB" dirty="0"/>
              <a:t> </a:t>
            </a:r>
            <a:r>
              <a:rPr lang="en-GB" dirty="0" err="1"/>
              <a:t>förändringar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kursplaner</a:t>
            </a:r>
            <a:endParaRPr lang="en-GB" dirty="0"/>
          </a:p>
          <a:p>
            <a:r>
              <a:rPr lang="en-GB" dirty="0"/>
              <a:t>Finns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hela</a:t>
            </a:r>
            <a:r>
              <a:rPr lang="en-GB" dirty="0"/>
              <a:t> </a:t>
            </a:r>
            <a:r>
              <a:rPr lang="en-GB" dirty="0" err="1"/>
              <a:t>grundskolan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förskolan</a:t>
            </a:r>
            <a:endParaRPr lang="en-GB" dirty="0"/>
          </a:p>
          <a:p>
            <a:r>
              <a:rPr lang="en-GB" dirty="0"/>
              <a:t>Nya </a:t>
            </a:r>
            <a:r>
              <a:rPr lang="en-GB" dirty="0" err="1"/>
              <a:t>områden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befintliga</a:t>
            </a:r>
            <a:r>
              <a:rPr lang="en-GB" dirty="0"/>
              <a:t> material </a:t>
            </a:r>
            <a:r>
              <a:rPr lang="en-GB" dirty="0" err="1"/>
              <a:t>är</a:t>
            </a:r>
            <a:r>
              <a:rPr lang="en-GB" dirty="0"/>
              <a:t> under </a:t>
            </a:r>
            <a:r>
              <a:rPr lang="en-GB" dirty="0" err="1"/>
              <a:t>utveckling</a:t>
            </a:r>
            <a:endParaRPr lang="en-GB" dirty="0"/>
          </a:p>
        </p:txBody>
      </p:sp>
      <p:pic>
        <p:nvPicPr>
          <p:cNvPr id="6" name="Bildobjekt 5" descr="En flicka med flätor som pratar med en vuxen i ett klassrum.">
            <a:extLst>
              <a:ext uri="{FF2B5EF4-FFF2-40B4-BE49-F238E27FC236}">
                <a16:creationId xmlns:a16="http://schemas.microsoft.com/office/drawing/2014/main" id="{18FE2AA6-F375-41AF-95FD-107099F4F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4" y="1902082"/>
            <a:ext cx="55753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0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611"/>
            <a:ext cx="6530788" cy="1604958"/>
          </a:xfrm>
        </p:spPr>
        <p:txBody>
          <a:bodyPr anchor="t"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200 TIMMAR TEKNIK</a:t>
            </a:r>
            <a:br>
              <a:rPr lang="en-GB" dirty="0"/>
            </a:br>
            <a:r>
              <a:rPr lang="en-GB" sz="2800" dirty="0" err="1"/>
              <a:t>Förslag</a:t>
            </a:r>
            <a:r>
              <a:rPr lang="en-GB" sz="2800" dirty="0"/>
              <a:t> </a:t>
            </a:r>
            <a:r>
              <a:rPr lang="en-GB" sz="2800" dirty="0" err="1"/>
              <a:t>på</a:t>
            </a:r>
            <a:r>
              <a:rPr lang="en-GB" sz="2800" dirty="0"/>
              <a:t> </a:t>
            </a:r>
            <a:r>
              <a:rPr lang="en-GB" sz="2800" dirty="0" err="1"/>
              <a:t>teman</a:t>
            </a:r>
            <a:r>
              <a:rPr lang="en-GB" sz="2800" dirty="0"/>
              <a:t> </a:t>
            </a:r>
            <a:r>
              <a:rPr lang="en-GB" sz="2800" dirty="0" err="1"/>
              <a:t>för</a:t>
            </a:r>
            <a:r>
              <a:rPr lang="en-GB" sz="2800" dirty="0"/>
              <a:t> </a:t>
            </a:r>
            <a:r>
              <a:rPr lang="en-GB" sz="2800" dirty="0" err="1"/>
              <a:t>totalt</a:t>
            </a:r>
            <a:r>
              <a:rPr lang="en-GB" sz="2800" dirty="0"/>
              <a:t> 200 </a:t>
            </a:r>
            <a:r>
              <a:rPr lang="en-GB" sz="2800" dirty="0" err="1"/>
              <a:t>timmar</a:t>
            </a:r>
            <a:r>
              <a:rPr lang="en-GB" sz="2800" dirty="0"/>
              <a:t> </a:t>
            </a:r>
            <a:r>
              <a:rPr lang="en-GB" sz="2800" dirty="0" err="1"/>
              <a:t>fördelat</a:t>
            </a:r>
            <a:r>
              <a:rPr lang="en-GB" sz="2800" dirty="0"/>
              <a:t> </a:t>
            </a:r>
            <a:r>
              <a:rPr lang="en-GB" sz="2800" dirty="0" err="1"/>
              <a:t>på</a:t>
            </a:r>
            <a:r>
              <a:rPr lang="en-GB" sz="2800" dirty="0"/>
              <a:t> </a:t>
            </a:r>
            <a:r>
              <a:rPr lang="en-GB" sz="2800" dirty="0" err="1"/>
              <a:t>nio</a:t>
            </a:r>
            <a:r>
              <a:rPr lang="en-GB" sz="2800" dirty="0"/>
              <a:t> </a:t>
            </a:r>
            <a:r>
              <a:rPr lang="en-GB" sz="2800" dirty="0" err="1"/>
              <a:t>årskurser</a:t>
            </a:r>
            <a:endParaRPr lang="en-GB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606"/>
            <a:ext cx="6109447" cy="3542783"/>
          </a:xfrm>
        </p:spPr>
        <p:txBody>
          <a:bodyPr>
            <a:normAutofit/>
          </a:bodyPr>
          <a:lstStyle/>
          <a:p>
            <a:r>
              <a:rPr lang="en-GB" dirty="0"/>
              <a:t>Fem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varianter</a:t>
            </a:r>
            <a:r>
              <a:rPr lang="en-GB" dirty="0"/>
              <a:t> 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syftar</a:t>
            </a:r>
            <a:r>
              <a:rPr lang="en-GB" dirty="0"/>
              <a:t> till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inspirera</a:t>
            </a:r>
            <a:r>
              <a:rPr lang="en-GB" dirty="0"/>
              <a:t> </a:t>
            </a:r>
            <a:r>
              <a:rPr lang="en-GB" dirty="0" err="1"/>
              <a:t>lärare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syn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helheten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teknikundervisning</a:t>
            </a:r>
            <a:r>
              <a:rPr lang="en-GB" dirty="0"/>
              <a:t> </a:t>
            </a:r>
          </a:p>
          <a:p>
            <a:r>
              <a:rPr lang="en-GB" dirty="0"/>
              <a:t>Var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varianterna</a:t>
            </a:r>
            <a:r>
              <a:rPr lang="en-GB" dirty="0"/>
              <a:t> </a:t>
            </a:r>
            <a:r>
              <a:rPr lang="en-GB" dirty="0" err="1"/>
              <a:t>innehåller</a:t>
            </a:r>
            <a:r>
              <a:rPr lang="en-GB" dirty="0"/>
              <a:t> </a:t>
            </a:r>
            <a:r>
              <a:rPr lang="en-GB" dirty="0" err="1"/>
              <a:t>förslag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undervisningsteman</a:t>
            </a:r>
            <a:endParaRPr lang="en-GB" dirty="0"/>
          </a:p>
          <a:p>
            <a:r>
              <a:rPr lang="en-GB" dirty="0"/>
              <a:t>Dessa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mixas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erbjuder</a:t>
            </a:r>
            <a:r>
              <a:rPr lang="en-GB" dirty="0"/>
              <a:t> </a:t>
            </a:r>
            <a:r>
              <a:rPr lang="en-GB" dirty="0" err="1"/>
              <a:t>stöd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lärare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välja</a:t>
            </a:r>
            <a:r>
              <a:rPr lang="en-GB" dirty="0"/>
              <a:t> </a:t>
            </a:r>
            <a:r>
              <a:rPr lang="en-GB" dirty="0" err="1"/>
              <a:t>undervisningsteman</a:t>
            </a:r>
            <a:endParaRPr lang="en-GB" dirty="0"/>
          </a:p>
          <a:p>
            <a:r>
              <a:rPr lang="en-GB" dirty="0" err="1"/>
              <a:t>Matrisstöd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Bildobjekt 5" descr="En äldre elev som programmerar med hjälp av en surfplatta.">
            <a:extLst>
              <a:ext uri="{FF2B5EF4-FFF2-40B4-BE49-F238E27FC236}">
                <a16:creationId xmlns:a16="http://schemas.microsoft.com/office/drawing/2014/main" id="{6A265C30-C581-4D5F-8ED3-5A60AB159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36" y="2248930"/>
            <a:ext cx="482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5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610"/>
            <a:ext cx="6530788" cy="1555531"/>
          </a:xfrm>
        </p:spPr>
        <p:txBody>
          <a:bodyPr anchor="t"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TEKNIK I FÖRSKOLAN</a:t>
            </a:r>
            <a:br>
              <a:rPr lang="en-GB" dirty="0"/>
            </a:br>
            <a:r>
              <a:rPr lang="en-GB" sz="2800" dirty="0"/>
              <a:t>Inspiration till </a:t>
            </a:r>
            <a:r>
              <a:rPr lang="en-GB" sz="2800" dirty="0" err="1"/>
              <a:t>att</a:t>
            </a:r>
            <a:r>
              <a:rPr lang="en-GB" sz="2800" dirty="0"/>
              <a:t> </a:t>
            </a:r>
            <a:r>
              <a:rPr lang="en-GB" sz="2800" dirty="0" err="1"/>
              <a:t>ytterligare</a:t>
            </a:r>
            <a:r>
              <a:rPr lang="en-GB" sz="2800" dirty="0"/>
              <a:t> </a:t>
            </a:r>
            <a:r>
              <a:rPr lang="en-GB" sz="2800" dirty="0" err="1"/>
              <a:t>utveckla</a:t>
            </a:r>
            <a:r>
              <a:rPr lang="en-GB" sz="2800" dirty="0"/>
              <a:t> </a:t>
            </a:r>
            <a:r>
              <a:rPr lang="en-GB" sz="2800" dirty="0" err="1"/>
              <a:t>arbetet</a:t>
            </a:r>
            <a:r>
              <a:rPr lang="en-GB" sz="2800" dirty="0"/>
              <a:t> med </a:t>
            </a:r>
            <a:r>
              <a:rPr lang="en-GB" sz="2800" dirty="0" err="1"/>
              <a:t>teknik</a:t>
            </a:r>
            <a:endParaRPr lang="en-GB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7104"/>
            <a:ext cx="6109447" cy="3155431"/>
          </a:xfrm>
        </p:spPr>
        <p:txBody>
          <a:bodyPr>
            <a:normAutofit/>
          </a:bodyPr>
          <a:lstStyle/>
          <a:p>
            <a:r>
              <a:rPr lang="en-GB" dirty="0" err="1"/>
              <a:t>Materialet</a:t>
            </a:r>
            <a:r>
              <a:rPr lang="en-GB" dirty="0"/>
              <a:t> </a:t>
            </a:r>
            <a:r>
              <a:rPr lang="en-GB" dirty="0" err="1"/>
              <a:t>består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sex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områden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visar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teknikens</a:t>
            </a:r>
            <a:r>
              <a:rPr lang="en-GB" dirty="0"/>
              <a:t> </a:t>
            </a:r>
            <a:r>
              <a:rPr lang="en-GB" dirty="0" err="1"/>
              <a:t>bredd</a:t>
            </a:r>
            <a:r>
              <a:rPr lang="en-GB" dirty="0"/>
              <a:t> </a:t>
            </a:r>
          </a:p>
          <a:p>
            <a:r>
              <a:rPr lang="en-GB" dirty="0" err="1"/>
              <a:t>Områdena</a:t>
            </a:r>
            <a:r>
              <a:rPr lang="en-GB" dirty="0"/>
              <a:t> </a:t>
            </a:r>
            <a:r>
              <a:rPr lang="en-GB" dirty="0" err="1"/>
              <a:t>presenteras</a:t>
            </a:r>
            <a:r>
              <a:rPr lang="en-GB" dirty="0"/>
              <a:t> med </a:t>
            </a:r>
            <a:r>
              <a:rPr lang="en-GB" dirty="0" err="1"/>
              <a:t>hjälp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tabell</a:t>
            </a:r>
            <a:r>
              <a:rPr lang="en-GB" dirty="0"/>
              <a:t> med </a:t>
            </a:r>
            <a:r>
              <a:rPr lang="en-GB" dirty="0" err="1"/>
              <a:t>mål</a:t>
            </a:r>
            <a:r>
              <a:rPr lang="en-GB" dirty="0"/>
              <a:t>, </a:t>
            </a:r>
            <a:r>
              <a:rPr lang="en-GB" dirty="0" err="1"/>
              <a:t>riktlinjer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råd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Lpfö</a:t>
            </a:r>
            <a:r>
              <a:rPr lang="en-GB" dirty="0"/>
              <a:t> 18 med </a:t>
            </a:r>
            <a:r>
              <a:rPr lang="en-GB" dirty="0" err="1"/>
              <a:t>beskrivningar</a:t>
            </a:r>
            <a:r>
              <a:rPr lang="en-GB" dirty="0"/>
              <a:t>, </a:t>
            </a:r>
            <a:r>
              <a:rPr lang="en-GB" dirty="0" err="1"/>
              <a:t>frågor</a:t>
            </a:r>
            <a:r>
              <a:rPr lang="en-GB" dirty="0"/>
              <a:t>, </a:t>
            </a:r>
            <a:r>
              <a:rPr lang="en-GB" dirty="0" err="1"/>
              <a:t>exempel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aktiviteter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innehåll</a:t>
            </a:r>
            <a:endParaRPr lang="en-GB" dirty="0"/>
          </a:p>
          <a:p>
            <a:r>
              <a:rPr lang="en-GB" dirty="0"/>
              <a:t>Teknik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möter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er </a:t>
            </a:r>
            <a:r>
              <a:rPr lang="en-GB" dirty="0" err="1"/>
              <a:t>vardag</a:t>
            </a:r>
            <a:endParaRPr lang="en-GB" dirty="0"/>
          </a:p>
        </p:txBody>
      </p:sp>
      <p:pic>
        <p:nvPicPr>
          <p:cNvPr id="6" name="Bildobjekt 5" descr="En flicka som läser på en läsplatta och skriver samtidigt.">
            <a:extLst>
              <a:ext uri="{FF2B5EF4-FFF2-40B4-BE49-F238E27FC236}">
                <a16:creationId xmlns:a16="http://schemas.microsoft.com/office/drawing/2014/main" id="{7B9CB32B-13D0-47C5-9743-2FC627EA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8" y="2236571"/>
            <a:ext cx="3937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0096F-F34A-3C47-B17D-EDF75A6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4610"/>
            <a:ext cx="8095736" cy="1234255"/>
          </a:xfrm>
        </p:spPr>
        <p:txBody>
          <a:bodyPr anchor="t">
            <a:normAutofit/>
          </a:bodyPr>
          <a:lstStyle/>
          <a:p>
            <a:r>
              <a:rPr lang="en-GB" b="1" dirty="0">
                <a:latin typeface="KorolevLiU Bold" pitchFamily="2" charset="77"/>
              </a:rPr>
              <a:t>TEKNIK TILLSAMMANS</a:t>
            </a:r>
            <a:br>
              <a:rPr lang="en-GB" dirty="0"/>
            </a:br>
            <a:r>
              <a:rPr lang="en-GB" sz="2800" dirty="0" err="1"/>
              <a:t>Idéer</a:t>
            </a:r>
            <a:r>
              <a:rPr lang="en-GB" sz="2800" dirty="0"/>
              <a:t> </a:t>
            </a:r>
            <a:r>
              <a:rPr lang="en-GB" sz="2800" dirty="0" err="1"/>
              <a:t>och</a:t>
            </a:r>
            <a:r>
              <a:rPr lang="en-GB" sz="2800" dirty="0"/>
              <a:t> </a:t>
            </a:r>
            <a:r>
              <a:rPr lang="en-GB" sz="2800" dirty="0" err="1"/>
              <a:t>metoder</a:t>
            </a:r>
            <a:r>
              <a:rPr lang="en-GB" sz="2800" dirty="0"/>
              <a:t> för </a:t>
            </a:r>
            <a:r>
              <a:rPr lang="en-GB" sz="2800" dirty="0" err="1"/>
              <a:t>teknikmoment</a:t>
            </a:r>
            <a:r>
              <a:rPr lang="en-GB" sz="2800" dirty="0"/>
              <a:t> </a:t>
            </a:r>
            <a:r>
              <a:rPr lang="en-GB" sz="2800" dirty="0" err="1"/>
              <a:t>från</a:t>
            </a:r>
            <a:r>
              <a:rPr lang="en-GB" sz="2800" dirty="0"/>
              <a:t> F-6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CC92F7-2719-5046-A165-442BD98D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894"/>
            <a:ext cx="6109447" cy="3767069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Kylskåpsmagneter</a:t>
            </a:r>
            <a:r>
              <a:rPr lang="en-GB" dirty="0"/>
              <a:t> </a:t>
            </a:r>
            <a:r>
              <a:rPr lang="en-GB" dirty="0" err="1"/>
              <a:t>Fö</a:t>
            </a:r>
            <a:r>
              <a:rPr lang="en-GB" dirty="0"/>
              <a:t>–3 (</a:t>
            </a:r>
            <a:r>
              <a:rPr lang="en-GB" dirty="0" err="1"/>
              <a:t>Lgr</a:t>
            </a:r>
            <a:r>
              <a:rPr lang="en-GB" dirty="0"/>
              <a:t> 11)</a:t>
            </a:r>
          </a:p>
          <a:p>
            <a:r>
              <a:rPr lang="en-GB" dirty="0"/>
              <a:t>Vi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musik</a:t>
            </a:r>
            <a:r>
              <a:rPr lang="en-GB" dirty="0"/>
              <a:t> </a:t>
            </a:r>
            <a:r>
              <a:rPr lang="en-GB" dirty="0" err="1"/>
              <a:t>Fö</a:t>
            </a:r>
            <a:r>
              <a:rPr lang="en-GB" dirty="0"/>
              <a:t>–3 (</a:t>
            </a:r>
            <a:r>
              <a:rPr lang="en-GB" dirty="0" err="1"/>
              <a:t>Lgr</a:t>
            </a:r>
            <a:r>
              <a:rPr lang="en-GB" dirty="0"/>
              <a:t> 11)</a:t>
            </a:r>
          </a:p>
          <a:p>
            <a:r>
              <a:rPr lang="en-GB" dirty="0"/>
              <a:t>Popup-</a:t>
            </a:r>
            <a:r>
              <a:rPr lang="en-GB" dirty="0" err="1"/>
              <a:t>böcker</a:t>
            </a:r>
            <a:r>
              <a:rPr lang="en-GB" dirty="0"/>
              <a:t> </a:t>
            </a:r>
            <a:r>
              <a:rPr lang="en-GB" dirty="0" err="1"/>
              <a:t>Fö</a:t>
            </a:r>
            <a:r>
              <a:rPr lang="en-GB" dirty="0"/>
              <a:t>–6</a:t>
            </a:r>
          </a:p>
          <a:p>
            <a:r>
              <a:rPr lang="en-GB" dirty="0" err="1"/>
              <a:t>Mjölkens</a:t>
            </a:r>
            <a:r>
              <a:rPr lang="en-GB" dirty="0"/>
              <a:t> </a:t>
            </a:r>
            <a:r>
              <a:rPr lang="en-GB" dirty="0" err="1"/>
              <a:t>väg</a:t>
            </a:r>
            <a:r>
              <a:rPr lang="en-GB" dirty="0"/>
              <a:t> </a:t>
            </a:r>
            <a:r>
              <a:rPr lang="en-GB" dirty="0" err="1"/>
              <a:t>Fö</a:t>
            </a:r>
            <a:r>
              <a:rPr lang="en-GB" dirty="0"/>
              <a:t>–6 (</a:t>
            </a:r>
            <a:r>
              <a:rPr lang="en-GB" dirty="0" err="1"/>
              <a:t>Lgr</a:t>
            </a:r>
            <a:r>
              <a:rPr lang="en-GB" dirty="0"/>
              <a:t> 11)</a:t>
            </a:r>
          </a:p>
          <a:p>
            <a:r>
              <a:rPr lang="en-GB" dirty="0" err="1"/>
              <a:t>Rörliga</a:t>
            </a:r>
            <a:r>
              <a:rPr lang="en-GB" dirty="0"/>
              <a:t> </a:t>
            </a:r>
            <a:r>
              <a:rPr lang="en-GB" dirty="0" err="1"/>
              <a:t>djurmodeller</a:t>
            </a:r>
            <a:r>
              <a:rPr lang="en-GB" dirty="0"/>
              <a:t> 4–6</a:t>
            </a:r>
          </a:p>
          <a:p>
            <a:r>
              <a:rPr lang="en-GB" dirty="0" err="1"/>
              <a:t>Spara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förvara</a:t>
            </a:r>
            <a:r>
              <a:rPr lang="en-GB" dirty="0"/>
              <a:t> 4–6</a:t>
            </a:r>
          </a:p>
          <a:p>
            <a:r>
              <a:rPr lang="en-GB" dirty="0"/>
              <a:t>Vi </a:t>
            </a:r>
            <a:r>
              <a:rPr lang="en-GB" dirty="0" err="1"/>
              <a:t>bygger</a:t>
            </a:r>
            <a:r>
              <a:rPr lang="en-GB" dirty="0"/>
              <a:t> </a:t>
            </a:r>
            <a:r>
              <a:rPr lang="en-GB" dirty="0" err="1"/>
              <a:t>bilar</a:t>
            </a:r>
            <a:r>
              <a:rPr lang="en-GB" dirty="0"/>
              <a:t> 4–6</a:t>
            </a:r>
          </a:p>
          <a:p>
            <a:r>
              <a:rPr lang="en-GB" dirty="0" err="1"/>
              <a:t>Stad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förändring</a:t>
            </a:r>
            <a:r>
              <a:rPr lang="en-GB" dirty="0"/>
              <a:t> 4–6</a:t>
            </a:r>
          </a:p>
          <a:p>
            <a:endParaRPr lang="en-GB" dirty="0" err="1"/>
          </a:p>
        </p:txBody>
      </p:sp>
      <p:pic>
        <p:nvPicPr>
          <p:cNvPr id="6" name="Bildobjekt 7" descr="Första sidans bild till arbetsområdet Mjölkens väg i undervisningsmaterialet Teknik tillsammans. En illustration med en pojke som mjölkar en ko.">
            <a:extLst>
              <a:ext uri="{FF2B5EF4-FFF2-40B4-BE49-F238E27FC236}">
                <a16:creationId xmlns:a16="http://schemas.microsoft.com/office/drawing/2014/main" id="{11B3F3B7-E437-264E-9B4A-36FE13B8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944" y="2583993"/>
            <a:ext cx="2148592" cy="2148592"/>
          </a:xfrm>
          <a:prstGeom prst="rect">
            <a:avLst/>
          </a:prstGeom>
          <a:ln w="127000">
            <a:solidFill>
              <a:schemeClr val="bg1"/>
            </a:solidFill>
            <a:miter lim="400000"/>
          </a:ln>
        </p:spPr>
      </p:pic>
      <p:pic>
        <p:nvPicPr>
          <p:cNvPr id="5" name="Bildobjekt 6" descr="Första sidans bild till arbetsområdet Stad i förändring i undervisningsmaterialet Teknik tillsammans. En illustration av en stad.">
            <a:extLst>
              <a:ext uri="{FF2B5EF4-FFF2-40B4-BE49-F238E27FC236}">
                <a16:creationId xmlns:a16="http://schemas.microsoft.com/office/drawing/2014/main" id="{D74AA0B5-3A46-B440-81FC-315D77106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371" y="2461846"/>
            <a:ext cx="2398427" cy="23984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2024036"/>
      </p:ext>
    </p:extLst>
  </p:cSld>
  <p:clrMapOvr>
    <a:masterClrMapping/>
  </p:clrMapOvr>
</p:sld>
</file>

<file path=ppt/theme/theme1.xml><?xml version="1.0" encoding="utf-8"?>
<a:theme xmlns:a="http://schemas.openxmlformats.org/drawingml/2006/main" name="LiU - VI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 Widescreen Korolev" id="{C1307D62-3C89-8D42-8159-16DDB95CA5EF}" vid="{62310263-9BFC-CB4E-B64B-04D0DE74EAFD}"/>
    </a:ext>
  </a:extLst>
</a:theme>
</file>

<file path=ppt/theme/theme2.xml><?xml version="1.0" encoding="utf-8"?>
<a:theme xmlns:a="http://schemas.openxmlformats.org/drawingml/2006/main" name="LiU - SVART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 Widescreen Korolev" id="{C1307D62-3C89-8D42-8159-16DDB95CA5EF}" vid="{067F4C57-58B8-054F-9B7B-EDF48986583E}"/>
    </a:ext>
  </a:extLst>
</a:theme>
</file>

<file path=ppt/theme/theme3.xml><?xml version="1.0" encoding="utf-8"?>
<a:theme xmlns:a="http://schemas.openxmlformats.org/drawingml/2006/main" name="LiU - BLÅ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 Widescreen Korolev" id="{C1307D62-3C89-8D42-8159-16DDB95CA5EF}" vid="{C9C1A60C-8564-8F42-B105-92F1C546740F}"/>
    </a:ext>
  </a:extLst>
</a:theme>
</file>

<file path=ppt/theme/theme4.xml><?xml version="1.0" encoding="utf-8"?>
<a:theme xmlns:a="http://schemas.openxmlformats.org/drawingml/2006/main" name="LiU - TURKOS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 Widescreen Korolev" id="{C1307D62-3C89-8D42-8159-16DDB95CA5EF}" vid="{95C0BFA9-E711-224F-AE6C-25FB3967B78E}"/>
    </a:ext>
  </a:extLst>
</a:theme>
</file>

<file path=ppt/theme/theme5.xml><?xml version="1.0" encoding="utf-8"?>
<a:theme xmlns:a="http://schemas.openxmlformats.org/drawingml/2006/main" name="LiU - GRÖN">
  <a:themeElements>
    <a:clrScheme name="LiU-BLÅ">
      <a:dk1>
        <a:srgbClr val="000000"/>
      </a:dk1>
      <a:lt1>
        <a:srgbClr val="FFFFFF"/>
      </a:lt1>
      <a:dk2>
        <a:srgbClr val="00B9E7"/>
      </a:dk2>
      <a:lt2>
        <a:srgbClr val="FFFFFF"/>
      </a:lt2>
      <a:accent1>
        <a:srgbClr val="17C7D2"/>
      </a:accent1>
      <a:accent2>
        <a:srgbClr val="00CFB5"/>
      </a:accent2>
      <a:accent3>
        <a:srgbClr val="FF6442"/>
      </a:accent3>
      <a:accent4>
        <a:srgbClr val="8981D3"/>
      </a:accent4>
      <a:accent5>
        <a:srgbClr val="FDEF5D"/>
      </a:accent5>
      <a:accent6>
        <a:srgbClr val="6A7E91"/>
      </a:accent6>
      <a:hlink>
        <a:srgbClr val="0000FF"/>
      </a:hlink>
      <a:folHlink>
        <a:srgbClr val="800080"/>
      </a:folHlink>
    </a:clrScheme>
    <a:fontScheme name="LiU">
      <a:majorFont>
        <a:latin typeface="KorolevLiU Medium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U-BLÅ">
      <a:srgbClr val="00B9E7"/>
    </a:custClr>
    <a:custClr name="LiU-TURKOS">
      <a:srgbClr val="17C7D2"/>
    </a:custClr>
    <a:custClr name="LiU-GRÖN">
      <a:srgbClr val="00CFB5"/>
    </a:custClr>
    <a:custClr name="LiU-">
      <a:srgbClr val="FFFFFF"/>
    </a:custClr>
    <a:custClr name="LiU-ORANGE">
      <a:srgbClr val="FF6442"/>
    </a:custClr>
    <a:custClr name="LiU-LILA">
      <a:srgbClr val="8981D3"/>
    </a:custClr>
    <a:custClr name="LiU-GUL">
      <a:srgbClr val="FDEF5D"/>
    </a:custClr>
    <a:custClr name="LiU-GRÅ">
      <a:srgbClr val="6A7E91"/>
    </a:custClr>
    <a:custClr name="LiU-">
      <a:srgbClr val="FFFFFF"/>
    </a:custClr>
    <a:custClr name="LiU-">
      <a:srgbClr val="FFFFFF"/>
    </a:custClr>
    <a:custClr name="LiU-BLÅ 50%">
      <a:srgbClr val="80DCF3"/>
    </a:custClr>
    <a:custClr name="LiU-TURKOS 50%">
      <a:srgbClr val="8BE3E9"/>
    </a:custClr>
    <a:custClr name="LiU-GRÖN 50%">
      <a:srgbClr val="80E7DA"/>
    </a:custClr>
    <a:custClr name="LiU-">
      <a:srgbClr val="FFFFFF"/>
    </a:custClr>
    <a:custClr name="LiU-ORANGE 50%">
      <a:srgbClr val="FFB2A1"/>
    </a:custClr>
    <a:custClr name="LiU-LILA 50%">
      <a:srgbClr val="C4C0E9"/>
    </a:custClr>
    <a:custClr name="LiU-GUL 50%">
      <a:srgbClr val="FEF7AE"/>
    </a:custClr>
    <a:custClr name="LiU-GRÅ 50%">
      <a:srgbClr val="B5BFC8"/>
    </a:custClr>
    <a:custClr name="LiU-">
      <a:srgbClr val="FFFFFF"/>
    </a:custClr>
    <a:custClr name="LiU-">
      <a:srgbClr val="FFFFFF"/>
    </a:custClr>
    <a:custClr name="LiU-BLÅ 30%">
      <a:srgbClr val="B3EAF8"/>
    </a:custClr>
    <a:custClr name="LiU-TURKOS 30%">
      <a:srgbClr val="B9EEF2"/>
    </a:custClr>
    <a:custClr name="LiU-GRÖN 30%">
      <a:srgbClr val="B3F1E9"/>
    </a:custClr>
    <a:custClr name="LiU-">
      <a:srgbClr val="FFFFFF"/>
    </a:custClr>
    <a:custClr name="LiU-ORANGE 30%">
      <a:srgbClr val="FFD1C6"/>
    </a:custClr>
    <a:custClr name="LiU-LILA 30%">
      <a:srgbClr val="DCD9F2"/>
    </a:custClr>
    <a:custClr name="LiU-">
      <a:srgbClr val="FFFFFF"/>
    </a:custClr>
    <a:custClr name="LiU-GRÅ 30%">
      <a:srgbClr val="D2D8DE"/>
    </a:custClr>
    <a:custClr name="LiU-">
      <a:srgbClr val="FFFFFF"/>
    </a:custClr>
    <a:custClr name="LiU-">
      <a:srgbClr val="FFFFFF"/>
    </a:custClr>
  </a:custClrLst>
  <a:extLst>
    <a:ext uri="{05A4C25C-085E-4340-85A3-A5531E510DB2}">
      <thm15:themeFamily xmlns:thm15="http://schemas.microsoft.com/office/thememl/2012/main" name="LiU - Svenska - Presentationsmaterial Widescreen Korolev" id="{C1307D62-3C89-8D42-8159-16DDB95CA5EF}" vid="{859132C8-4C18-D942-BE02-C54DD352F68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 xmlns="f6351e9a-ea34-4ad9-b922-25ec9d06a7c5">
      <UserInfo>
        <DisplayName/>
        <AccountId xsi:nil="true"/>
        <AccountType/>
      </UserInfo>
    </Pers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F031C3207A044E9EC9C4231C161E8E" ma:contentTypeVersion="15" ma:contentTypeDescription="Skapa ett nytt dokument." ma:contentTypeScope="" ma:versionID="f701567b37881ed90a76b5d428700eb6">
  <xsd:schema xmlns:xsd="http://www.w3.org/2001/XMLSchema" xmlns:xs="http://www.w3.org/2001/XMLSchema" xmlns:p="http://schemas.microsoft.com/office/2006/metadata/properties" xmlns:ns2="484986f3-affb-4909-aac7-6cbe78376350" xmlns:ns3="f6351e9a-ea34-4ad9-b922-25ec9d06a7c5" targetNamespace="http://schemas.microsoft.com/office/2006/metadata/properties" ma:root="true" ma:fieldsID="ed9465ae80ed573949761c8a8d373d55" ns2:_="" ns3:_="">
    <xsd:import namespace="484986f3-affb-4909-aac7-6cbe78376350"/>
    <xsd:import namespace="f6351e9a-ea34-4ad9-b922-25ec9d06a7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Pers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86f3-affb-4909-aac7-6cbe783763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51e9a-ea34-4ad9-b922-25ec9d06a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erson" ma:index="20" nillable="true" ma:displayName="Person" ma:list="UserInfo" ma:SharePointGroup="5" ma:internalName="Perso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8BF02-2FD4-48FE-839B-4585173BA8BF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f6351e9a-ea34-4ad9-b922-25ec9d06a7c5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84986f3-affb-4909-aac7-6cbe78376350"/>
  </ds:schemaRefs>
</ds:datastoreItem>
</file>

<file path=customXml/itemProps2.xml><?xml version="1.0" encoding="utf-8"?>
<ds:datastoreItem xmlns:ds="http://schemas.openxmlformats.org/officeDocument/2006/customXml" ds:itemID="{C5A81428-7A02-4ED7-8FD3-C990DCF8F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4986f3-affb-4909-aac7-6cbe78376350"/>
    <ds:schemaRef ds:uri="f6351e9a-ea34-4ad9-b922-25ec9d06a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494F70-4955-4DB6-BD54-74471D0903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LiU - VIT</Template>
  <TotalTime>2146</TotalTime>
  <Words>873</Words>
  <Application>Microsoft Office PowerPoint</Application>
  <PresentationFormat>Bredbild</PresentationFormat>
  <Paragraphs>99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17</vt:i4>
      </vt:variant>
    </vt:vector>
  </HeadingPairs>
  <TitlesOfParts>
    <vt:vector size="29" baseType="lpstr">
      <vt:lpstr>Arial</vt:lpstr>
      <vt:lpstr>Calibri</vt:lpstr>
      <vt:lpstr>Courier New</vt:lpstr>
      <vt:lpstr>Georgia</vt:lpstr>
      <vt:lpstr>KorolevLiU Bold</vt:lpstr>
      <vt:lpstr>KorolevLiU Medium</vt:lpstr>
      <vt:lpstr>Wingdings</vt:lpstr>
      <vt:lpstr>LiU - VIT</vt:lpstr>
      <vt:lpstr>LiU - SVART</vt:lpstr>
      <vt:lpstr>LiU - BLÅ</vt:lpstr>
      <vt:lpstr>LiU - TURKOS</vt:lpstr>
      <vt:lpstr>LiU - GRÖN</vt:lpstr>
      <vt:lpstr>CETIS Nationellt resurscentrum för teknikundervisning i skolan</vt:lpstr>
      <vt:lpstr>Om CETIS</vt:lpstr>
      <vt:lpstr>CETIS verksamheter</vt:lpstr>
      <vt:lpstr>Teknikundervisning i skolan – ett teknikdidaktiskt nyhetsbrev </vt:lpstr>
      <vt:lpstr>Våra hemsidor på www.cetis.se</vt:lpstr>
      <vt:lpstr>CETIS inspirationsmaterial</vt:lpstr>
      <vt:lpstr>200 TIMMAR TEKNIK Förslag på teman för totalt 200 timmar fördelat på nio årskurser</vt:lpstr>
      <vt:lpstr>TEKNIK I FÖRSKOLAN Inspiration till att ytterligare utveckla arbetet med teknik</vt:lpstr>
      <vt:lpstr>TEKNIK TILLSAMMANS Idéer och metoder för teknikmoment från F-6</vt:lpstr>
      <vt:lpstr>GLOBALA MÅLEN Teknikkunskaper kopplat till Globala målen, Årskurs 7–9 och Gymnasiet</vt:lpstr>
      <vt:lpstr>FRÅN VED TILL WWW När framtiden blev elektrisk</vt:lpstr>
      <vt:lpstr>LYFTIS Struktur i utvecklingen av teknikämnet på din skola</vt:lpstr>
      <vt:lpstr>Kompetensutveckling</vt:lpstr>
      <vt:lpstr>Forskning—Samverkan</vt:lpstr>
      <vt:lpstr>CETIS och sociala medier</vt:lpstr>
      <vt:lpstr>Vi är CETIS Nationellt resurscentrum för teknikundervisning i skolan</vt:lpstr>
      <vt:lpstr>info@cetis.liu.se liu.se/cetis instagram.com/centrumforteknikeniskolan facebook.com/CETISLiu facebook.com/tekniktillsammans facebook.com/groups/200timmarteknik Bredgatan 34, Norrköping, Kvarteret Täppan, plan 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om CETIS Nationellt resurscentrum för teknikundervisning i skolan</dc:title>
  <dc:subject/>
  <dc:creator>Katarina Rehder</dc:creator>
  <cp:keywords/>
  <dc:description/>
  <cp:lastModifiedBy>Christina Wallnér</cp:lastModifiedBy>
  <cp:revision>32</cp:revision>
  <dcterms:created xsi:type="dcterms:W3CDTF">2021-09-16T07:29:21Z</dcterms:created>
  <dcterms:modified xsi:type="dcterms:W3CDTF">2022-02-23T10:46:12Z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0x010100EFF031C3207A044E9EC9C4231C161E8E</vt:lpwstr>
  </property>
</Properties>
</file>